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EB Garamond Medium"/>
      <p:regular r:id="rId39"/>
      <p:bold r:id="rId40"/>
      <p:italic r:id="rId41"/>
      <p:boldItalic r:id="rId42"/>
    </p:embeddedFont>
    <p:embeddedFont>
      <p:font typeface="EB Garamond SemiBold"/>
      <p:regular r:id="rId43"/>
      <p:bold r:id="rId44"/>
      <p:italic r:id="rId45"/>
      <p:boldItalic r:id="rId46"/>
    </p:embeddedFont>
    <p:embeddedFont>
      <p:font typeface="EB Garamond"/>
      <p:regular r:id="rId47"/>
      <p:bold r:id="rId48"/>
      <p:italic r:id="rId49"/>
      <p:boldItalic r:id="rId50"/>
    </p:embeddedFont>
    <p:embeddedFont>
      <p:font typeface="Public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55" roundtripDataSignature="AMtx7mjywx12VVD7W83IDGK2TPnGoNg6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F3C6C1-C517-462D-B083-7B0F939A52C5}">
  <a:tblStyle styleId="{49F3C6C1-C517-462D-B083-7B0F939A52C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Medium-bold.fntdata"/><Relationship Id="rId42" Type="http://schemas.openxmlformats.org/officeDocument/2006/relationships/font" Target="fonts/EBGaramondMedium-boldItalic.fntdata"/><Relationship Id="rId41" Type="http://schemas.openxmlformats.org/officeDocument/2006/relationships/font" Target="fonts/EBGaramondMedium-italic.fntdata"/><Relationship Id="rId44" Type="http://schemas.openxmlformats.org/officeDocument/2006/relationships/font" Target="fonts/EBGaramondSemiBold-bold.fntdata"/><Relationship Id="rId43" Type="http://schemas.openxmlformats.org/officeDocument/2006/relationships/font" Target="fonts/EBGaramondSemiBold-regular.fntdata"/><Relationship Id="rId46" Type="http://schemas.openxmlformats.org/officeDocument/2006/relationships/font" Target="fonts/EBGaramondSemiBold-boldItalic.fntdata"/><Relationship Id="rId45" Type="http://schemas.openxmlformats.org/officeDocument/2006/relationships/font" Target="fonts/EBGaramondSemiBold-italic.fntdata"/><Relationship Id="rId48" Type="http://schemas.openxmlformats.org/officeDocument/2006/relationships/font" Target="fonts/EBGaramond-bold.fntdata"/><Relationship Id="rId47" Type="http://schemas.openxmlformats.org/officeDocument/2006/relationships/font" Target="fonts/EBGaramond-regular.fntdata"/><Relationship Id="rId49" Type="http://schemas.openxmlformats.org/officeDocument/2006/relationships/font" Target="fonts/EBGaramon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EBGaramondMedium-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51" Type="http://schemas.openxmlformats.org/officeDocument/2006/relationships/font" Target="fonts/PublicSans-regular.fntdata"/><Relationship Id="rId50" Type="http://schemas.openxmlformats.org/officeDocument/2006/relationships/font" Target="fonts/EBGaramond-boldItalic.fntdata"/><Relationship Id="rId53" Type="http://schemas.openxmlformats.org/officeDocument/2006/relationships/font" Target="fonts/PublicSans-italic.fntdata"/><Relationship Id="rId52" Type="http://schemas.openxmlformats.org/officeDocument/2006/relationships/font" Target="fonts/PublicSans-bold.fntdata"/><Relationship Id="rId55" Type="http://customschemas.google.com/relationships/presentationmetadata" Target="metadata"/><Relationship Id="rId54" Type="http://schemas.openxmlformats.org/officeDocument/2006/relationships/font" Target="fonts/Public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1f60d30b34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1f60d30b34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1f60d30b343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1f60d30b34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f60d30b343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1f60d30b343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1f60d30b34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1f60d30b343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1f60d30b343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1f60d30b343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1f60d30b343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1f60d30b343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215bb72a2b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215bb72a2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21616e2d53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21616e2d53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21616e2d53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21616e2d53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21616e2d53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21616e2d53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7" name="Google Shape;1837;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21616e2d535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21616e2d535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21616e2d53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21616e2d53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21616e2d53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21616e2d53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21616e2d535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21616e2d535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21616e2d535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21616e2d535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21616e2d535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21616e2d535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21616e2d535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21616e2d535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21616e2d535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21616e2d535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21616e2d535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21616e2d535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21616e2d535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21616e2d535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5" name="Google Shape;1845;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2139e008f0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1" name="Google Shape;2031;g2139e008f0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5" name="Google Shape;2045;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1" name="Google Shape;2051;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6" name="Google Shape;1856;g2139e008f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1f60d30b34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1f60d30b34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1f60d30b34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1f60d30b34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1f60d30b34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1f60d30b34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1f60d30b34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1f60d30b34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1f60d30b343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1f60d30b343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6.png"/><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png"/><Relationship Id="rId4" Type="http://schemas.openxmlformats.org/officeDocument/2006/relationships/image" Target="../media/image2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png"/><Relationship Id="rId4" Type="http://schemas.openxmlformats.org/officeDocument/2006/relationships/image" Target="../media/image3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png"/><Relationship Id="rId4" Type="http://schemas.openxmlformats.org/officeDocument/2006/relationships/image" Target="../media/image2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image" Target="../media/image3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3.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85" name="Shape 85"/>
        <p:cNvGrpSpPr/>
        <p:nvPr/>
      </p:nvGrpSpPr>
      <p:grpSpPr>
        <a:xfrm>
          <a:off x="0" y="0"/>
          <a:ext cx="0" cy="0"/>
          <a:chOff x="0" y="0"/>
          <a:chExt cx="0" cy="0"/>
        </a:xfrm>
      </p:grpSpPr>
      <p:pic>
        <p:nvPicPr>
          <p:cNvPr descr="Shape&#10;&#10;Description automatically generated with low confidence" id="86" name="Google Shape;86;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7" name="Google Shape;87;p222"/>
          <p:cNvSpPr/>
          <p:nvPr>
            <p:ph idx="2" type="pic"/>
          </p:nvPr>
        </p:nvSpPr>
        <p:spPr>
          <a:xfrm>
            <a:off x="4983850" y="776920"/>
            <a:ext cx="4160150" cy="4050508"/>
          </a:xfrm>
          <a:prstGeom prst="rect">
            <a:avLst/>
          </a:prstGeom>
          <a:noFill/>
          <a:ln>
            <a:noFill/>
          </a:ln>
        </p:spPr>
      </p:sp>
      <p:sp>
        <p:nvSpPr>
          <p:cNvPr id="88" name="Google Shape;88;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9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94" name="Google Shape;94;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95" name="Google Shape;95;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96" name="Google Shape;96;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7" name="Google Shape;97;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99"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1" name="Google Shape;101;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2" name="Google Shape;102;p224"/>
          <p:cNvSpPr/>
          <p:nvPr>
            <p:ph idx="2" type="pic"/>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5" name="Google Shape;105;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07"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9" name="Google Shape;109;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0" name="Google Shape;110;p225"/>
          <p:cNvSpPr/>
          <p:nvPr>
            <p:ph idx="2" type="pic"/>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3" name="Google Shape;113;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15"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7" name="Google Shape;117;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8" name="Google Shape;118;p226"/>
          <p:cNvSpPr/>
          <p:nvPr>
            <p:ph idx="2" type="pic"/>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1" name="Google Shape;121;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23" name="Shape 123"/>
        <p:cNvGrpSpPr/>
        <p:nvPr/>
      </p:nvGrpSpPr>
      <p:grpSpPr>
        <a:xfrm>
          <a:off x="0" y="0"/>
          <a:ext cx="0" cy="0"/>
          <a:chOff x="0" y="0"/>
          <a:chExt cx="0" cy="0"/>
        </a:xfrm>
      </p:grpSpPr>
      <p:pic>
        <p:nvPicPr>
          <p:cNvPr descr="Shape&#10;&#10;Description automatically generated with low confidence" id="124" name="Google Shape;124;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28" name="Shape 128"/>
        <p:cNvGrpSpPr/>
        <p:nvPr/>
      </p:nvGrpSpPr>
      <p:grpSpPr>
        <a:xfrm>
          <a:off x="0" y="0"/>
          <a:ext cx="0" cy="0"/>
          <a:chOff x="0" y="0"/>
          <a:chExt cx="0" cy="0"/>
        </a:xfrm>
      </p:grpSpPr>
      <p:pic>
        <p:nvPicPr>
          <p:cNvPr descr="Shape&#10;&#10;Description automatically generated with low confidence" id="129" name="Google Shape;129;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34" name="Google Shape;134;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35" name="Google Shape;135;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36" name="Shape 136"/>
        <p:cNvGrpSpPr/>
        <p:nvPr/>
      </p:nvGrpSpPr>
      <p:grpSpPr>
        <a:xfrm>
          <a:off x="0" y="0"/>
          <a:ext cx="0" cy="0"/>
          <a:chOff x="0" y="0"/>
          <a:chExt cx="0" cy="0"/>
        </a:xfrm>
      </p:grpSpPr>
      <p:pic>
        <p:nvPicPr>
          <p:cNvPr descr="Shape&#10;&#10;Description automatically generated with low confidence" id="137" name="Google Shape;137;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1" name="Google Shape;141;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2" name="Google Shape;142;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3" name="Google Shape;143;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 name="Shape 144"/>
        <p:cNvGrpSpPr/>
        <p:nvPr/>
      </p:nvGrpSpPr>
      <p:grpSpPr>
        <a:xfrm>
          <a:off x="0" y="0"/>
          <a:ext cx="0" cy="0"/>
          <a:chOff x="0" y="0"/>
          <a:chExt cx="0" cy="0"/>
        </a:xfrm>
      </p:grpSpPr>
      <p:pic>
        <p:nvPicPr>
          <p:cNvPr descr="Shape&#10;&#10;Description automatically generated with low confidence" id="145" name="Google Shape;145;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6" name="Google Shape;146;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9" name="Google Shape;149;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0" name="Google Shape;150;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1" name="Google Shape;151;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2" name="Shape 152"/>
        <p:cNvGrpSpPr/>
        <p:nvPr/>
      </p:nvGrpSpPr>
      <p:grpSpPr>
        <a:xfrm>
          <a:off x="0" y="0"/>
          <a:ext cx="0" cy="0"/>
          <a:chOff x="0" y="0"/>
          <a:chExt cx="0" cy="0"/>
        </a:xfrm>
      </p:grpSpPr>
      <p:pic>
        <p:nvPicPr>
          <p:cNvPr descr="Shape&#10;&#10;Description automatically generated with low confidence" id="153" name="Google Shape;153;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4" name="Google Shape;154;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7" name="Google Shape;157;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8" name="Google Shape;158;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59" name="Google Shape;159;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60" name="Shape 160"/>
        <p:cNvGrpSpPr/>
        <p:nvPr/>
      </p:nvGrpSpPr>
      <p:grpSpPr>
        <a:xfrm>
          <a:off x="0" y="0"/>
          <a:ext cx="0" cy="0"/>
          <a:chOff x="0" y="0"/>
          <a:chExt cx="0" cy="0"/>
        </a:xfrm>
      </p:grpSpPr>
      <p:pic>
        <p:nvPicPr>
          <p:cNvPr descr="Shape&#10;&#10;Description automatically generated with low confidence" id="161" name="Google Shape;161;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3" name="Google Shape;163;p232"/>
          <p:cNvSpPr/>
          <p:nvPr>
            <p:ph idx="2" type="pic"/>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 name="Google Shape;165;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6" name="Google Shape;166;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67" name="Shape 167"/>
        <p:cNvGrpSpPr/>
        <p:nvPr/>
      </p:nvGrpSpPr>
      <p:grpSpPr>
        <a:xfrm>
          <a:off x="0" y="0"/>
          <a:ext cx="0" cy="0"/>
          <a:chOff x="0" y="0"/>
          <a:chExt cx="0" cy="0"/>
        </a:xfrm>
      </p:grpSpPr>
      <p:pic>
        <p:nvPicPr>
          <p:cNvPr descr="Shape&#10;&#10;Description automatically generated with low confidence" id="168" name="Google Shape;168;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0" name="Google Shape;170;p233"/>
          <p:cNvSpPr/>
          <p:nvPr>
            <p:ph idx="2" type="pic"/>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 name="Google Shape;172;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 name="Google Shape;173;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74"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6" name="Google Shape;176;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4"/>
          <p:cNvSpPr/>
          <p:nvPr>
            <p:ph idx="2" type="pic"/>
          </p:nvPr>
        </p:nvSpPr>
        <p:spPr>
          <a:xfrm>
            <a:off x="1" y="0"/>
            <a:ext cx="4572000" cy="5143494"/>
          </a:xfrm>
          <a:prstGeom prst="rect">
            <a:avLst/>
          </a:prstGeom>
          <a:noFill/>
          <a:ln>
            <a:noFill/>
          </a:ln>
        </p:spPr>
      </p:sp>
      <p:sp>
        <p:nvSpPr>
          <p:cNvPr id="178" name="Google Shape;178;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234"/>
          <p:cNvSpPr/>
          <p:nvPr>
            <p:ph idx="3" type="pic"/>
          </p:nvPr>
        </p:nvSpPr>
        <p:spPr>
          <a:xfrm>
            <a:off x="4408678" y="1539292"/>
            <a:ext cx="318677" cy="318677"/>
          </a:xfrm>
          <a:prstGeom prst="rect">
            <a:avLst/>
          </a:prstGeom>
          <a:noFill/>
          <a:ln>
            <a:noFill/>
          </a:ln>
        </p:spPr>
      </p:sp>
      <p:sp>
        <p:nvSpPr>
          <p:cNvPr id="182" name="Google Shape;182;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34"/>
          <p:cNvSpPr/>
          <p:nvPr>
            <p:ph idx="4" type="pic"/>
          </p:nvPr>
        </p:nvSpPr>
        <p:spPr>
          <a:xfrm>
            <a:off x="4408678" y="3122801"/>
            <a:ext cx="318677" cy="318677"/>
          </a:xfrm>
          <a:prstGeom prst="rect">
            <a:avLst/>
          </a:prstGeom>
          <a:noFill/>
          <a:ln>
            <a:noFill/>
          </a:ln>
        </p:spPr>
      </p:sp>
      <p:sp>
        <p:nvSpPr>
          <p:cNvPr id="185" name="Google Shape;185;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86"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8" name="Google Shape;188;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5"/>
          <p:cNvSpPr/>
          <p:nvPr>
            <p:ph idx="2" type="pic"/>
          </p:nvPr>
        </p:nvSpPr>
        <p:spPr>
          <a:xfrm>
            <a:off x="1" y="0"/>
            <a:ext cx="4572000" cy="5143494"/>
          </a:xfrm>
          <a:prstGeom prst="rect">
            <a:avLst/>
          </a:prstGeom>
          <a:noFill/>
          <a:ln>
            <a:noFill/>
          </a:ln>
        </p:spPr>
      </p:sp>
      <p:sp>
        <p:nvSpPr>
          <p:cNvPr id="190" name="Google Shape;190;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35"/>
          <p:cNvSpPr/>
          <p:nvPr>
            <p:ph idx="3" type="pic"/>
          </p:nvPr>
        </p:nvSpPr>
        <p:spPr>
          <a:xfrm>
            <a:off x="4408678" y="1539292"/>
            <a:ext cx="318677" cy="318677"/>
          </a:xfrm>
          <a:prstGeom prst="rect">
            <a:avLst/>
          </a:prstGeom>
          <a:noFill/>
          <a:ln>
            <a:noFill/>
          </a:ln>
        </p:spPr>
      </p:sp>
      <p:sp>
        <p:nvSpPr>
          <p:cNvPr id="194" name="Google Shape;194;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235"/>
          <p:cNvSpPr/>
          <p:nvPr>
            <p:ph idx="4" type="pic"/>
          </p:nvPr>
        </p:nvSpPr>
        <p:spPr>
          <a:xfrm>
            <a:off x="4408678" y="3122801"/>
            <a:ext cx="318677" cy="318677"/>
          </a:xfrm>
          <a:prstGeom prst="rect">
            <a:avLst/>
          </a:prstGeom>
          <a:noFill/>
          <a:ln>
            <a:noFill/>
          </a:ln>
        </p:spPr>
      </p:sp>
      <p:sp>
        <p:nvSpPr>
          <p:cNvPr id="197" name="Google Shape;197;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8" name="Shape 198"/>
        <p:cNvGrpSpPr/>
        <p:nvPr/>
      </p:nvGrpSpPr>
      <p:grpSpPr>
        <a:xfrm>
          <a:off x="0" y="0"/>
          <a:ext cx="0" cy="0"/>
          <a:chOff x="0" y="0"/>
          <a:chExt cx="0" cy="0"/>
        </a:xfrm>
      </p:grpSpPr>
      <p:pic>
        <p:nvPicPr>
          <p:cNvPr descr="Shape&#10;&#10;Description automatically generated with low confidence" id="199" name="Google Shape;199;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236"/>
          <p:cNvSpPr/>
          <p:nvPr>
            <p:ph idx="2" type="pic"/>
          </p:nvPr>
        </p:nvSpPr>
        <p:spPr>
          <a:xfrm>
            <a:off x="219360" y="856040"/>
            <a:ext cx="3958630" cy="4287460"/>
          </a:xfrm>
          <a:prstGeom prst="rect">
            <a:avLst/>
          </a:prstGeom>
          <a:noFill/>
          <a:ln>
            <a:noFill/>
          </a:ln>
        </p:spPr>
      </p:sp>
      <p:sp>
        <p:nvSpPr>
          <p:cNvPr id="205" name="Google Shape;205;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8" name="Shape 208"/>
        <p:cNvGrpSpPr/>
        <p:nvPr/>
      </p:nvGrpSpPr>
      <p:grpSpPr>
        <a:xfrm>
          <a:off x="0" y="0"/>
          <a:ext cx="0" cy="0"/>
          <a:chOff x="0" y="0"/>
          <a:chExt cx="0" cy="0"/>
        </a:xfrm>
      </p:grpSpPr>
      <p:pic>
        <p:nvPicPr>
          <p:cNvPr descr="Shape&#10;&#10;Description automatically generated with low confidence" id="209" name="Google Shape;209;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0" name="Google Shape;210;p237"/>
          <p:cNvSpPr/>
          <p:nvPr>
            <p:ph idx="2" type="pic"/>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 name="Google Shape;213;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15" name="Shape 215"/>
        <p:cNvGrpSpPr/>
        <p:nvPr/>
      </p:nvGrpSpPr>
      <p:grpSpPr>
        <a:xfrm>
          <a:off x="0" y="0"/>
          <a:ext cx="0" cy="0"/>
          <a:chOff x="0" y="0"/>
          <a:chExt cx="0" cy="0"/>
        </a:xfrm>
      </p:grpSpPr>
      <p:pic>
        <p:nvPicPr>
          <p:cNvPr descr="Shape&#10;&#10;Description automatically generated with low confidence" id="216" name="Google Shape;216;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8"/>
          <p:cNvSpPr/>
          <p:nvPr>
            <p:ph idx="2" type="pic"/>
          </p:nvPr>
        </p:nvSpPr>
        <p:spPr>
          <a:xfrm>
            <a:off x="219360" y="856040"/>
            <a:ext cx="3958630" cy="4287460"/>
          </a:xfrm>
          <a:prstGeom prst="rect">
            <a:avLst/>
          </a:prstGeom>
          <a:noFill/>
          <a:ln>
            <a:noFill/>
          </a:ln>
        </p:spPr>
      </p:sp>
      <p:sp>
        <p:nvSpPr>
          <p:cNvPr id="219" name="Google Shape;219;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22" name="Shape 222"/>
        <p:cNvGrpSpPr/>
        <p:nvPr/>
      </p:nvGrpSpPr>
      <p:grpSpPr>
        <a:xfrm>
          <a:off x="0" y="0"/>
          <a:ext cx="0" cy="0"/>
          <a:chOff x="0" y="0"/>
          <a:chExt cx="0" cy="0"/>
        </a:xfrm>
      </p:grpSpPr>
      <p:pic>
        <p:nvPicPr>
          <p:cNvPr descr="Shape&#10;&#10;Description automatically generated with low confidence" id="223" name="Google Shape;223;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9"/>
          <p:cNvSpPr/>
          <p:nvPr>
            <p:ph idx="2" type="pic"/>
          </p:nvPr>
        </p:nvSpPr>
        <p:spPr>
          <a:xfrm>
            <a:off x="235670" y="0"/>
            <a:ext cx="3582186" cy="5143494"/>
          </a:xfrm>
          <a:prstGeom prst="rect">
            <a:avLst/>
          </a:prstGeom>
          <a:noFill/>
          <a:ln>
            <a:noFill/>
          </a:ln>
        </p:spPr>
      </p:sp>
      <p:sp>
        <p:nvSpPr>
          <p:cNvPr id="226" name="Google Shape;226;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28"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30" name="Google Shape;230;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0"/>
          <p:cNvSpPr/>
          <p:nvPr>
            <p:ph idx="2" type="pic"/>
          </p:nvPr>
        </p:nvSpPr>
        <p:spPr>
          <a:xfrm>
            <a:off x="-1" y="0"/>
            <a:ext cx="5312965" cy="5143494"/>
          </a:xfrm>
          <a:prstGeom prst="rect">
            <a:avLst/>
          </a:prstGeom>
          <a:noFill/>
          <a:ln>
            <a:noFill/>
          </a:ln>
        </p:spPr>
      </p:sp>
      <p:sp>
        <p:nvSpPr>
          <p:cNvPr id="233" name="Google Shape;233;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35"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8" name="Google Shape;238;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 name="Google Shape;240;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43"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4" name="Google Shape;254;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55"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6" name="Google Shape;266;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67"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9" name="Google Shape;269;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70"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2" name="Google Shape;272;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73" name="Shape 273"/>
        <p:cNvGrpSpPr/>
        <p:nvPr/>
      </p:nvGrpSpPr>
      <p:grpSpPr>
        <a:xfrm>
          <a:off x="0" y="0"/>
          <a:ext cx="0" cy="0"/>
          <a:chOff x="0" y="0"/>
          <a:chExt cx="0" cy="0"/>
        </a:xfrm>
      </p:grpSpPr>
      <p:pic>
        <p:nvPicPr>
          <p:cNvPr descr="Icon&#10;&#10;Description automatically generated" id="274" name="Google Shape;274;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5" name="Google Shape;275;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77" name="Shape 277"/>
        <p:cNvGrpSpPr/>
        <p:nvPr/>
      </p:nvGrpSpPr>
      <p:grpSpPr>
        <a:xfrm>
          <a:off x="0" y="0"/>
          <a:ext cx="0" cy="0"/>
          <a:chOff x="0" y="0"/>
          <a:chExt cx="0" cy="0"/>
        </a:xfrm>
      </p:grpSpPr>
      <p:pic>
        <p:nvPicPr>
          <p:cNvPr descr="Shape&#10;&#10;Description automatically generated with low confidence" id="278" name="Google Shape;278;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5" name="Google Shape;285;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89" name="Shape 289"/>
        <p:cNvGrpSpPr/>
        <p:nvPr/>
      </p:nvGrpSpPr>
      <p:grpSpPr>
        <a:xfrm>
          <a:off x="0" y="0"/>
          <a:ext cx="0" cy="0"/>
          <a:chOff x="0" y="0"/>
          <a:chExt cx="0" cy="0"/>
        </a:xfrm>
      </p:grpSpPr>
      <p:pic>
        <p:nvPicPr>
          <p:cNvPr descr="Shape&#10;&#10;Description automatically generated with low confidence" id="290" name="Google Shape;290;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7" name="Google Shape;297;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01" name="Shape 301"/>
        <p:cNvGrpSpPr/>
        <p:nvPr/>
      </p:nvGrpSpPr>
      <p:grpSpPr>
        <a:xfrm>
          <a:off x="0" y="0"/>
          <a:ext cx="0" cy="0"/>
          <a:chOff x="0" y="0"/>
          <a:chExt cx="0" cy="0"/>
        </a:xfrm>
      </p:grpSpPr>
      <p:pic>
        <p:nvPicPr>
          <p:cNvPr descr="Shape&#10;&#10;Description automatically generated with low confidence" id="302" name="Google Shape;302;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3" name="Google Shape;303;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8" name="Google Shape;308;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3" name="Google Shape;313;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4" name="Google Shape;314;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20" name="Shape 320"/>
        <p:cNvGrpSpPr/>
        <p:nvPr/>
      </p:nvGrpSpPr>
      <p:grpSpPr>
        <a:xfrm>
          <a:off x="0" y="0"/>
          <a:ext cx="0" cy="0"/>
          <a:chOff x="0" y="0"/>
          <a:chExt cx="0" cy="0"/>
        </a:xfrm>
      </p:grpSpPr>
      <p:pic>
        <p:nvPicPr>
          <p:cNvPr descr="Shape&#10;&#10;Description automatically generated with low confidence" id="321" name="Google Shape;321;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5" name="Google Shape;325;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9" name="Google Shape;329;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3" name="Google Shape;333;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36" name="Shape 336"/>
        <p:cNvGrpSpPr/>
        <p:nvPr/>
      </p:nvGrpSpPr>
      <p:grpSpPr>
        <a:xfrm>
          <a:off x="0" y="0"/>
          <a:ext cx="0" cy="0"/>
          <a:chOff x="0" y="0"/>
          <a:chExt cx="0" cy="0"/>
        </a:xfrm>
      </p:grpSpPr>
      <p:pic>
        <p:nvPicPr>
          <p:cNvPr descr="Shape&#10;&#10;Description automatically generated with low confidence" id="337" name="Google Shape;337;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4" name="Google Shape;344;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251"/>
          <p:cNvSpPr/>
          <p:nvPr>
            <p:ph idx="5" type="pic"/>
          </p:nvPr>
        </p:nvSpPr>
        <p:spPr>
          <a:xfrm>
            <a:off x="1460973" y="2631002"/>
            <a:ext cx="539010" cy="538720"/>
          </a:xfrm>
          <a:prstGeom prst="rect">
            <a:avLst/>
          </a:prstGeom>
          <a:noFill/>
          <a:ln>
            <a:noFill/>
          </a:ln>
        </p:spPr>
      </p:sp>
      <p:sp>
        <p:nvSpPr>
          <p:cNvPr id="349" name="Google Shape;349;p251"/>
          <p:cNvSpPr/>
          <p:nvPr>
            <p:ph idx="6" type="pic"/>
          </p:nvPr>
        </p:nvSpPr>
        <p:spPr>
          <a:xfrm>
            <a:off x="4302493" y="2631002"/>
            <a:ext cx="539010" cy="538720"/>
          </a:xfrm>
          <a:prstGeom prst="rect">
            <a:avLst/>
          </a:prstGeom>
          <a:noFill/>
          <a:ln>
            <a:noFill/>
          </a:ln>
        </p:spPr>
      </p:sp>
      <p:sp>
        <p:nvSpPr>
          <p:cNvPr id="350" name="Google Shape;350;p251"/>
          <p:cNvSpPr/>
          <p:nvPr>
            <p:ph idx="7" type="pic"/>
          </p:nvPr>
        </p:nvSpPr>
        <p:spPr>
          <a:xfrm>
            <a:off x="7144013" y="2631002"/>
            <a:ext cx="539010" cy="538720"/>
          </a:xfrm>
          <a:prstGeom prst="rect">
            <a:avLst/>
          </a:prstGeom>
          <a:noFill/>
          <a:ln>
            <a:noFill/>
          </a:ln>
        </p:spPr>
      </p:sp>
      <p:sp>
        <p:nvSpPr>
          <p:cNvPr id="351" name="Google Shape;351;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3" name="Shape 353"/>
        <p:cNvGrpSpPr/>
        <p:nvPr/>
      </p:nvGrpSpPr>
      <p:grpSpPr>
        <a:xfrm>
          <a:off x="0" y="0"/>
          <a:ext cx="0" cy="0"/>
          <a:chOff x="0" y="0"/>
          <a:chExt cx="0" cy="0"/>
        </a:xfrm>
      </p:grpSpPr>
      <p:pic>
        <p:nvPicPr>
          <p:cNvPr descr="Shape&#10;&#10;Description automatically generated with low confidence" id="354" name="Google Shape;354;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1" name="Google Shape;361;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252"/>
          <p:cNvSpPr/>
          <p:nvPr>
            <p:ph idx="5" type="pic"/>
          </p:nvPr>
        </p:nvSpPr>
        <p:spPr>
          <a:xfrm>
            <a:off x="1460973" y="2631002"/>
            <a:ext cx="539010" cy="538720"/>
          </a:xfrm>
          <a:prstGeom prst="rect">
            <a:avLst/>
          </a:prstGeom>
          <a:noFill/>
          <a:ln>
            <a:noFill/>
          </a:ln>
        </p:spPr>
      </p:sp>
      <p:sp>
        <p:nvSpPr>
          <p:cNvPr id="366" name="Google Shape;366;p252"/>
          <p:cNvSpPr/>
          <p:nvPr>
            <p:ph idx="6" type="pic"/>
          </p:nvPr>
        </p:nvSpPr>
        <p:spPr>
          <a:xfrm>
            <a:off x="4302493" y="2631002"/>
            <a:ext cx="539010" cy="538720"/>
          </a:xfrm>
          <a:prstGeom prst="rect">
            <a:avLst/>
          </a:prstGeom>
          <a:noFill/>
          <a:ln>
            <a:noFill/>
          </a:ln>
        </p:spPr>
      </p:sp>
      <p:sp>
        <p:nvSpPr>
          <p:cNvPr id="367" name="Google Shape;367;p252"/>
          <p:cNvSpPr/>
          <p:nvPr>
            <p:ph idx="7" type="pic"/>
          </p:nvPr>
        </p:nvSpPr>
        <p:spPr>
          <a:xfrm>
            <a:off x="7144013" y="2631002"/>
            <a:ext cx="539010" cy="538720"/>
          </a:xfrm>
          <a:prstGeom prst="rect">
            <a:avLst/>
          </a:prstGeom>
          <a:noFill/>
          <a:ln>
            <a:noFill/>
          </a:ln>
        </p:spPr>
      </p:sp>
      <p:sp>
        <p:nvSpPr>
          <p:cNvPr id="368" name="Google Shape;368;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70" name="Shape 370"/>
        <p:cNvGrpSpPr/>
        <p:nvPr/>
      </p:nvGrpSpPr>
      <p:grpSpPr>
        <a:xfrm>
          <a:off x="0" y="0"/>
          <a:ext cx="0" cy="0"/>
          <a:chOff x="0" y="0"/>
          <a:chExt cx="0" cy="0"/>
        </a:xfrm>
      </p:grpSpPr>
      <p:pic>
        <p:nvPicPr>
          <p:cNvPr descr="Shape&#10;&#10;Description automatically generated with low confidence" id="371" name="Google Shape;371;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8" name="Google Shape;378;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2" name="Google Shape;382;p253"/>
          <p:cNvSpPr/>
          <p:nvPr>
            <p:ph idx="5" type="pic"/>
          </p:nvPr>
        </p:nvSpPr>
        <p:spPr>
          <a:xfrm>
            <a:off x="1460973" y="2631002"/>
            <a:ext cx="539010" cy="538720"/>
          </a:xfrm>
          <a:prstGeom prst="rect">
            <a:avLst/>
          </a:prstGeom>
          <a:noFill/>
          <a:ln>
            <a:noFill/>
          </a:ln>
        </p:spPr>
      </p:sp>
      <p:sp>
        <p:nvSpPr>
          <p:cNvPr id="383" name="Google Shape;383;p253"/>
          <p:cNvSpPr/>
          <p:nvPr>
            <p:ph idx="6" type="pic"/>
          </p:nvPr>
        </p:nvSpPr>
        <p:spPr>
          <a:xfrm>
            <a:off x="4302493" y="2631002"/>
            <a:ext cx="539010" cy="538720"/>
          </a:xfrm>
          <a:prstGeom prst="rect">
            <a:avLst/>
          </a:prstGeom>
          <a:noFill/>
          <a:ln>
            <a:noFill/>
          </a:ln>
        </p:spPr>
      </p:sp>
      <p:sp>
        <p:nvSpPr>
          <p:cNvPr id="384" name="Google Shape;384;p253"/>
          <p:cNvSpPr/>
          <p:nvPr>
            <p:ph idx="7" type="pic"/>
          </p:nvPr>
        </p:nvSpPr>
        <p:spPr>
          <a:xfrm>
            <a:off x="7144013" y="2631002"/>
            <a:ext cx="539010" cy="538720"/>
          </a:xfrm>
          <a:prstGeom prst="rect">
            <a:avLst/>
          </a:prstGeom>
          <a:noFill/>
          <a:ln>
            <a:noFill/>
          </a:ln>
        </p:spPr>
      </p:sp>
      <p:sp>
        <p:nvSpPr>
          <p:cNvPr id="385" name="Google Shape;385;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87" name="Shape 387"/>
        <p:cNvGrpSpPr/>
        <p:nvPr/>
      </p:nvGrpSpPr>
      <p:grpSpPr>
        <a:xfrm>
          <a:off x="0" y="0"/>
          <a:ext cx="0" cy="0"/>
          <a:chOff x="0" y="0"/>
          <a:chExt cx="0" cy="0"/>
        </a:xfrm>
      </p:grpSpPr>
      <p:pic>
        <p:nvPicPr>
          <p:cNvPr descr="Shape&#10;&#10;Description automatically generated with low confidence" id="388" name="Google Shape;388;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 name="Google Shape;395;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 name="Google Shape;399;p254"/>
          <p:cNvSpPr/>
          <p:nvPr>
            <p:ph idx="5" type="pic"/>
          </p:nvPr>
        </p:nvSpPr>
        <p:spPr>
          <a:xfrm>
            <a:off x="1460973" y="2631002"/>
            <a:ext cx="539010" cy="538720"/>
          </a:xfrm>
          <a:prstGeom prst="rect">
            <a:avLst/>
          </a:prstGeom>
          <a:noFill/>
          <a:ln>
            <a:noFill/>
          </a:ln>
        </p:spPr>
      </p:sp>
      <p:sp>
        <p:nvSpPr>
          <p:cNvPr id="400" name="Google Shape;400;p254"/>
          <p:cNvSpPr/>
          <p:nvPr>
            <p:ph idx="6" type="pic"/>
          </p:nvPr>
        </p:nvSpPr>
        <p:spPr>
          <a:xfrm>
            <a:off x="4302493" y="2631002"/>
            <a:ext cx="539010" cy="538720"/>
          </a:xfrm>
          <a:prstGeom prst="rect">
            <a:avLst/>
          </a:prstGeom>
          <a:noFill/>
          <a:ln>
            <a:noFill/>
          </a:ln>
        </p:spPr>
      </p:sp>
      <p:sp>
        <p:nvSpPr>
          <p:cNvPr id="401" name="Google Shape;401;p254"/>
          <p:cNvSpPr/>
          <p:nvPr>
            <p:ph idx="7" type="pic"/>
          </p:nvPr>
        </p:nvSpPr>
        <p:spPr>
          <a:xfrm>
            <a:off x="7144013" y="2631002"/>
            <a:ext cx="539010" cy="538720"/>
          </a:xfrm>
          <a:prstGeom prst="rect">
            <a:avLst/>
          </a:prstGeom>
          <a:noFill/>
          <a:ln>
            <a:noFill/>
          </a:ln>
        </p:spPr>
      </p:sp>
      <p:sp>
        <p:nvSpPr>
          <p:cNvPr id="402" name="Google Shape;402;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04" name="Shape 404"/>
        <p:cNvGrpSpPr/>
        <p:nvPr/>
      </p:nvGrpSpPr>
      <p:grpSpPr>
        <a:xfrm>
          <a:off x="0" y="0"/>
          <a:ext cx="0" cy="0"/>
          <a:chOff x="0" y="0"/>
          <a:chExt cx="0" cy="0"/>
        </a:xfrm>
      </p:grpSpPr>
      <p:pic>
        <p:nvPicPr>
          <p:cNvPr descr="Shape&#10;&#10;Description automatically generated with low confidence" id="405" name="Google Shape;405;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8" name="Google Shape;408;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 name="Google Shape;409;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5"/>
          <p:cNvSpPr/>
          <p:nvPr>
            <p:ph idx="4" type="pic"/>
          </p:nvPr>
        </p:nvSpPr>
        <p:spPr>
          <a:xfrm>
            <a:off x="1324089" y="1830915"/>
            <a:ext cx="482600" cy="482600"/>
          </a:xfrm>
          <a:prstGeom prst="rect">
            <a:avLst/>
          </a:prstGeom>
          <a:noFill/>
          <a:ln>
            <a:noFill/>
          </a:ln>
        </p:spPr>
      </p:sp>
      <p:sp>
        <p:nvSpPr>
          <p:cNvPr id="415" name="Google Shape;415;p255"/>
          <p:cNvSpPr/>
          <p:nvPr>
            <p:ph idx="5" type="pic"/>
          </p:nvPr>
        </p:nvSpPr>
        <p:spPr>
          <a:xfrm>
            <a:off x="4330701" y="1830915"/>
            <a:ext cx="482600" cy="482600"/>
          </a:xfrm>
          <a:prstGeom prst="rect">
            <a:avLst/>
          </a:prstGeom>
          <a:noFill/>
          <a:ln>
            <a:noFill/>
          </a:ln>
        </p:spPr>
      </p:sp>
      <p:sp>
        <p:nvSpPr>
          <p:cNvPr id="416" name="Google Shape;416;p255"/>
          <p:cNvSpPr/>
          <p:nvPr>
            <p:ph idx="6" type="pic"/>
          </p:nvPr>
        </p:nvSpPr>
        <p:spPr>
          <a:xfrm>
            <a:off x="7337312" y="1830915"/>
            <a:ext cx="482600" cy="482600"/>
          </a:xfrm>
          <a:prstGeom prst="rect">
            <a:avLst/>
          </a:prstGeom>
          <a:noFill/>
          <a:ln>
            <a:noFill/>
          </a:ln>
        </p:spPr>
      </p:sp>
      <p:sp>
        <p:nvSpPr>
          <p:cNvPr id="417" name="Google Shape;417;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22" name="Shape 422"/>
        <p:cNvGrpSpPr/>
        <p:nvPr/>
      </p:nvGrpSpPr>
      <p:grpSpPr>
        <a:xfrm>
          <a:off x="0" y="0"/>
          <a:ext cx="0" cy="0"/>
          <a:chOff x="0" y="0"/>
          <a:chExt cx="0" cy="0"/>
        </a:xfrm>
      </p:grpSpPr>
      <p:pic>
        <p:nvPicPr>
          <p:cNvPr descr="Shape&#10;&#10;Description automatically generated with low confidence" id="423" name="Google Shape;423;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6" name="Google Shape;426;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9" name="Google Shape;429;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1" name="Google Shape;431;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6"/>
          <p:cNvSpPr/>
          <p:nvPr>
            <p:ph idx="4" type="pic"/>
          </p:nvPr>
        </p:nvSpPr>
        <p:spPr>
          <a:xfrm>
            <a:off x="1324089" y="1830915"/>
            <a:ext cx="482600" cy="482600"/>
          </a:xfrm>
          <a:prstGeom prst="rect">
            <a:avLst/>
          </a:prstGeom>
          <a:noFill/>
          <a:ln>
            <a:noFill/>
          </a:ln>
        </p:spPr>
      </p:sp>
      <p:sp>
        <p:nvSpPr>
          <p:cNvPr id="433" name="Google Shape;433;p256"/>
          <p:cNvSpPr/>
          <p:nvPr>
            <p:ph idx="5" type="pic"/>
          </p:nvPr>
        </p:nvSpPr>
        <p:spPr>
          <a:xfrm>
            <a:off x="4330701" y="1830915"/>
            <a:ext cx="482600" cy="482600"/>
          </a:xfrm>
          <a:prstGeom prst="rect">
            <a:avLst/>
          </a:prstGeom>
          <a:noFill/>
          <a:ln>
            <a:noFill/>
          </a:ln>
        </p:spPr>
      </p:sp>
      <p:sp>
        <p:nvSpPr>
          <p:cNvPr id="434" name="Google Shape;434;p256"/>
          <p:cNvSpPr/>
          <p:nvPr>
            <p:ph idx="6" type="pic"/>
          </p:nvPr>
        </p:nvSpPr>
        <p:spPr>
          <a:xfrm>
            <a:off x="7337312" y="1830915"/>
            <a:ext cx="482600" cy="482600"/>
          </a:xfrm>
          <a:prstGeom prst="rect">
            <a:avLst/>
          </a:prstGeom>
          <a:noFill/>
          <a:ln>
            <a:noFill/>
          </a:ln>
        </p:spPr>
      </p:sp>
      <p:sp>
        <p:nvSpPr>
          <p:cNvPr id="435" name="Google Shape;435;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47" name="Google Shape;447;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1" name="Google Shape;451;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5" name="Google Shape;455;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9" name="Google Shape;459;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60" name="Google Shape;460;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70" name="Shape 470"/>
        <p:cNvGrpSpPr/>
        <p:nvPr/>
      </p:nvGrpSpPr>
      <p:grpSpPr>
        <a:xfrm>
          <a:off x="0" y="0"/>
          <a:ext cx="0" cy="0"/>
          <a:chOff x="0" y="0"/>
          <a:chExt cx="0" cy="0"/>
        </a:xfrm>
      </p:grpSpPr>
      <p:pic>
        <p:nvPicPr>
          <p:cNvPr descr="Shape&#10;&#10;Description automatically generated with low confidence" id="471" name="Google Shape;471;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80" name="Google Shape;480;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83" name="Google Shape;483;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4" name="Google Shape;484;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 name="Google Shape;491;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94" name="Shape 494"/>
        <p:cNvGrpSpPr/>
        <p:nvPr/>
      </p:nvGrpSpPr>
      <p:grpSpPr>
        <a:xfrm>
          <a:off x="0" y="0"/>
          <a:ext cx="0" cy="0"/>
          <a:chOff x="0" y="0"/>
          <a:chExt cx="0" cy="0"/>
        </a:xfrm>
      </p:grpSpPr>
      <p:pic>
        <p:nvPicPr>
          <p:cNvPr descr="Shape&#10;&#10;Description automatically generated with low confidence" id="495" name="Google Shape;495;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02" name="Google Shape;502;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07" name="Shape 507"/>
        <p:cNvGrpSpPr/>
        <p:nvPr/>
      </p:nvGrpSpPr>
      <p:grpSpPr>
        <a:xfrm>
          <a:off x="0" y="0"/>
          <a:ext cx="0" cy="0"/>
          <a:chOff x="0" y="0"/>
          <a:chExt cx="0" cy="0"/>
        </a:xfrm>
      </p:grpSpPr>
      <p:pic>
        <p:nvPicPr>
          <p:cNvPr descr="Shape&#10;&#10;Description automatically generated with low confidence" id="508" name="Google Shape;508;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5" name="Google Shape;515;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6" name="Google Shape;516;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20" name="Shape 520"/>
        <p:cNvGrpSpPr/>
        <p:nvPr/>
      </p:nvGrpSpPr>
      <p:grpSpPr>
        <a:xfrm>
          <a:off x="0" y="0"/>
          <a:ext cx="0" cy="0"/>
          <a:chOff x="0" y="0"/>
          <a:chExt cx="0" cy="0"/>
        </a:xfrm>
      </p:grpSpPr>
      <p:pic>
        <p:nvPicPr>
          <p:cNvPr descr="Shape&#10;&#10;Description automatically generated with low confidence" id="521" name="Google Shape;521;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28" name="Google Shape;528;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34" name="Shape 534"/>
        <p:cNvGrpSpPr/>
        <p:nvPr/>
      </p:nvGrpSpPr>
      <p:grpSpPr>
        <a:xfrm>
          <a:off x="0" y="0"/>
          <a:ext cx="0" cy="0"/>
          <a:chOff x="0" y="0"/>
          <a:chExt cx="0" cy="0"/>
        </a:xfrm>
      </p:grpSpPr>
      <p:pic>
        <p:nvPicPr>
          <p:cNvPr descr="Shape&#10;&#10;Description automatically generated with low confidence" id="535" name="Google Shape;535;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62"/>
          <p:cNvSpPr/>
          <p:nvPr>
            <p:ph idx="5" type="pic"/>
          </p:nvPr>
        </p:nvSpPr>
        <p:spPr>
          <a:xfrm>
            <a:off x="784630" y="1640956"/>
            <a:ext cx="931297" cy="930794"/>
          </a:xfrm>
          <a:prstGeom prst="rect">
            <a:avLst/>
          </a:prstGeom>
          <a:noFill/>
          <a:ln>
            <a:noFill/>
          </a:ln>
        </p:spPr>
      </p:sp>
      <p:sp>
        <p:nvSpPr>
          <p:cNvPr id="545" name="Google Shape;545;p262"/>
          <p:cNvSpPr/>
          <p:nvPr>
            <p:ph idx="6" type="pic"/>
          </p:nvPr>
        </p:nvSpPr>
        <p:spPr>
          <a:xfrm>
            <a:off x="5150215" y="1640956"/>
            <a:ext cx="931297" cy="930794"/>
          </a:xfrm>
          <a:prstGeom prst="rect">
            <a:avLst/>
          </a:prstGeom>
          <a:noFill/>
          <a:ln>
            <a:noFill/>
          </a:ln>
        </p:spPr>
      </p:sp>
      <p:sp>
        <p:nvSpPr>
          <p:cNvPr id="546" name="Google Shape;546;p262"/>
          <p:cNvSpPr/>
          <p:nvPr>
            <p:ph idx="7" type="pic"/>
          </p:nvPr>
        </p:nvSpPr>
        <p:spPr>
          <a:xfrm>
            <a:off x="784630" y="3302767"/>
            <a:ext cx="931297" cy="930794"/>
          </a:xfrm>
          <a:prstGeom prst="rect">
            <a:avLst/>
          </a:prstGeom>
          <a:noFill/>
          <a:ln>
            <a:noFill/>
          </a:ln>
        </p:spPr>
      </p:sp>
      <p:sp>
        <p:nvSpPr>
          <p:cNvPr id="547" name="Google Shape;547;p262"/>
          <p:cNvSpPr/>
          <p:nvPr>
            <p:ph idx="8" type="pic"/>
          </p:nvPr>
        </p:nvSpPr>
        <p:spPr>
          <a:xfrm>
            <a:off x="5150215" y="3302767"/>
            <a:ext cx="931297" cy="930794"/>
          </a:xfrm>
          <a:prstGeom prst="rect">
            <a:avLst/>
          </a:prstGeom>
          <a:noFill/>
          <a:ln>
            <a:noFill/>
          </a:ln>
        </p:spPr>
      </p:sp>
      <p:sp>
        <p:nvSpPr>
          <p:cNvPr id="548" name="Google Shape;548;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0" name="Shape 550"/>
        <p:cNvGrpSpPr/>
        <p:nvPr/>
      </p:nvGrpSpPr>
      <p:grpSpPr>
        <a:xfrm>
          <a:off x="0" y="0"/>
          <a:ext cx="0" cy="0"/>
          <a:chOff x="0" y="0"/>
          <a:chExt cx="0" cy="0"/>
        </a:xfrm>
      </p:grpSpPr>
      <p:pic>
        <p:nvPicPr>
          <p:cNvPr descr="Shape&#10;&#10;Description automatically generated with low confidence" id="551" name="Google Shape;551;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58" name="Google Shape;558;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3"/>
          <p:cNvSpPr/>
          <p:nvPr>
            <p:ph idx="5" type="pic"/>
          </p:nvPr>
        </p:nvSpPr>
        <p:spPr>
          <a:xfrm>
            <a:off x="1460973" y="2631002"/>
            <a:ext cx="539010" cy="538720"/>
          </a:xfrm>
          <a:prstGeom prst="rect">
            <a:avLst/>
          </a:prstGeom>
          <a:noFill/>
          <a:ln>
            <a:noFill/>
          </a:ln>
        </p:spPr>
      </p:sp>
      <p:sp>
        <p:nvSpPr>
          <p:cNvPr id="563" name="Google Shape;563;p263"/>
          <p:cNvSpPr/>
          <p:nvPr>
            <p:ph idx="6" type="pic"/>
          </p:nvPr>
        </p:nvSpPr>
        <p:spPr>
          <a:xfrm>
            <a:off x="4302493" y="2631002"/>
            <a:ext cx="539010" cy="538720"/>
          </a:xfrm>
          <a:prstGeom prst="rect">
            <a:avLst/>
          </a:prstGeom>
          <a:noFill/>
          <a:ln>
            <a:noFill/>
          </a:ln>
        </p:spPr>
      </p:sp>
      <p:sp>
        <p:nvSpPr>
          <p:cNvPr id="564" name="Google Shape;564;p263"/>
          <p:cNvSpPr/>
          <p:nvPr>
            <p:ph idx="7" type="pic"/>
          </p:nvPr>
        </p:nvSpPr>
        <p:spPr>
          <a:xfrm>
            <a:off x="7144013" y="2631002"/>
            <a:ext cx="539010" cy="538720"/>
          </a:xfrm>
          <a:prstGeom prst="rect">
            <a:avLst/>
          </a:prstGeom>
          <a:noFill/>
          <a:ln>
            <a:noFill/>
          </a:ln>
        </p:spPr>
      </p:sp>
      <p:sp>
        <p:nvSpPr>
          <p:cNvPr id="565" name="Google Shape;565;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67"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4" name="Google Shape;574;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87"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94" name="Google Shape;594;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8" name="Google Shape;598;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07" name="Shape 607"/>
        <p:cNvGrpSpPr/>
        <p:nvPr/>
      </p:nvGrpSpPr>
      <p:grpSpPr>
        <a:xfrm>
          <a:off x="0" y="0"/>
          <a:ext cx="0" cy="0"/>
          <a:chOff x="0" y="0"/>
          <a:chExt cx="0" cy="0"/>
        </a:xfrm>
      </p:grpSpPr>
      <p:pic>
        <p:nvPicPr>
          <p:cNvPr descr="Shape&#10;&#10;Description automatically generated with low confidence" id="608" name="Google Shape;608;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6" name="Google Shape;616;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8" name="Google Shape;618;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9" name="Google Shape;619;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0" name="Google Shape;620;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22" name="Shape 622"/>
        <p:cNvGrpSpPr/>
        <p:nvPr/>
      </p:nvGrpSpPr>
      <p:grpSpPr>
        <a:xfrm>
          <a:off x="0" y="0"/>
          <a:ext cx="0" cy="0"/>
          <a:chOff x="0" y="0"/>
          <a:chExt cx="0" cy="0"/>
        </a:xfrm>
      </p:grpSpPr>
      <p:pic>
        <p:nvPicPr>
          <p:cNvPr descr="Shape&#10;&#10;Description automatically generated with low confidence" id="623" name="Google Shape;623;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31" name="Google Shape;631;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4" name="Google Shape;634;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5" name="Google Shape;635;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37" name="Shape 637"/>
        <p:cNvGrpSpPr/>
        <p:nvPr/>
      </p:nvGrpSpPr>
      <p:grpSpPr>
        <a:xfrm>
          <a:off x="0" y="0"/>
          <a:ext cx="0" cy="0"/>
          <a:chOff x="0" y="0"/>
          <a:chExt cx="0" cy="0"/>
        </a:xfrm>
      </p:grpSpPr>
      <p:pic>
        <p:nvPicPr>
          <p:cNvPr descr="Shape&#10;&#10;Description automatically generated with low confidence" id="638" name="Google Shape;638;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9" name="Google Shape;639;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8" name="Google Shape;658;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4" name="Google Shape;664;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0" name="Google Shape;670;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71" name="Google Shape;671;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76" name="Shape 676"/>
        <p:cNvGrpSpPr/>
        <p:nvPr/>
      </p:nvGrpSpPr>
      <p:grpSpPr>
        <a:xfrm>
          <a:off x="0" y="0"/>
          <a:ext cx="0" cy="0"/>
          <a:chOff x="0" y="0"/>
          <a:chExt cx="0" cy="0"/>
        </a:xfrm>
      </p:grpSpPr>
      <p:pic>
        <p:nvPicPr>
          <p:cNvPr descr="Shape&#10;&#10;Description automatically generated with low confidence" id="677" name="Google Shape;677;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8" name="Google Shape;678;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8" name="Google Shape;698;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4" name="Google Shape;704;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0" name="Google Shape;710;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11" name="Google Shape;711;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16" name="Shape 716"/>
        <p:cNvGrpSpPr/>
        <p:nvPr/>
      </p:nvGrpSpPr>
      <p:grpSpPr>
        <a:xfrm>
          <a:off x="0" y="0"/>
          <a:ext cx="0" cy="0"/>
          <a:chOff x="0" y="0"/>
          <a:chExt cx="0" cy="0"/>
        </a:xfrm>
      </p:grpSpPr>
      <p:pic>
        <p:nvPicPr>
          <p:cNvPr descr="Shape&#10;&#10;Description automatically generated with low confidence" id="717" name="Google Shape;717;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8" name="Google Shape;718;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9" name="Google Shape;729;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4" name="Google Shape;734;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37" name="Shape 737"/>
        <p:cNvGrpSpPr/>
        <p:nvPr/>
      </p:nvGrpSpPr>
      <p:grpSpPr>
        <a:xfrm>
          <a:off x="0" y="0"/>
          <a:ext cx="0" cy="0"/>
          <a:chOff x="0" y="0"/>
          <a:chExt cx="0" cy="0"/>
        </a:xfrm>
      </p:grpSpPr>
      <p:pic>
        <p:nvPicPr>
          <p:cNvPr descr="Shape&#10;&#10;Description automatically generated with low confidence" id="738" name="Google Shape;738;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9" name="Google Shape;739;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0" name="Google Shape;750;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58" name="Shape 758"/>
        <p:cNvGrpSpPr/>
        <p:nvPr/>
      </p:nvGrpSpPr>
      <p:grpSpPr>
        <a:xfrm>
          <a:off x="0" y="0"/>
          <a:ext cx="0" cy="0"/>
          <a:chOff x="0" y="0"/>
          <a:chExt cx="0" cy="0"/>
        </a:xfrm>
      </p:grpSpPr>
      <p:pic>
        <p:nvPicPr>
          <p:cNvPr descr="Shape&#10;&#10;Description automatically generated with low confidence" id="759" name="Google Shape;759;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0" name="Google Shape;760;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3" name="Google Shape;763;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0" name="Google Shape;770;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4" name="Google Shape;774;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6" name="Google Shape;776;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77" name="Shape 777"/>
        <p:cNvGrpSpPr/>
        <p:nvPr/>
      </p:nvGrpSpPr>
      <p:grpSpPr>
        <a:xfrm>
          <a:off x="0" y="0"/>
          <a:ext cx="0" cy="0"/>
          <a:chOff x="0" y="0"/>
          <a:chExt cx="0" cy="0"/>
        </a:xfrm>
      </p:grpSpPr>
      <p:pic>
        <p:nvPicPr>
          <p:cNvPr descr="Shape&#10;&#10;Description automatically generated with low confidence" id="778" name="Google Shape;778;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9" name="Google Shape;779;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82" name="Google Shape;782;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9" name="Google Shape;789;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3" name="Google Shape;793;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96" name="Shape 796"/>
        <p:cNvGrpSpPr/>
        <p:nvPr/>
      </p:nvGrpSpPr>
      <p:grpSpPr>
        <a:xfrm>
          <a:off x="0" y="0"/>
          <a:ext cx="0" cy="0"/>
          <a:chOff x="0" y="0"/>
          <a:chExt cx="0" cy="0"/>
        </a:xfrm>
      </p:grpSpPr>
      <p:pic>
        <p:nvPicPr>
          <p:cNvPr descr="Shape&#10;&#10;Description automatically generated with low confidence" id="797" name="Google Shape;797;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8" name="Google Shape;798;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04" name="Google Shape;804;p274"/>
            <p:cNvCxnSpPr>
              <a:stCxn id="802" idx="6"/>
              <a:endCxn id="805"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06" name="Google Shape;806;p274"/>
            <p:cNvCxnSpPr>
              <a:stCxn id="802" idx="6"/>
              <a:endCxn id="807"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08" name="Google Shape;808;p274"/>
            <p:cNvCxnSpPr>
              <a:stCxn id="802" idx="6"/>
              <a:endCxn id="809"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10" name="Google Shape;810;p274"/>
            <p:cNvCxnSpPr>
              <a:stCxn id="802" idx="6"/>
              <a:endCxn id="811"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12" name="Google Shape;812;p274"/>
            <p:cNvCxnSpPr>
              <a:stCxn id="802" idx="6"/>
              <a:endCxn id="813"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14" name="Google Shape;814;p274"/>
            <p:cNvCxnSpPr>
              <a:stCxn id="802" idx="6"/>
              <a:endCxn id="815"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2" name="Google Shape;832;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4" name="Google Shape;834;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5" name="Google Shape;835;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6" name="Google Shape;836;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7" name="Google Shape;837;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8" name="Google Shape;838;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9" name="Google Shape;839;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40" name="Shape 840"/>
        <p:cNvGrpSpPr/>
        <p:nvPr/>
      </p:nvGrpSpPr>
      <p:grpSpPr>
        <a:xfrm>
          <a:off x="0" y="0"/>
          <a:ext cx="0" cy="0"/>
          <a:chOff x="0" y="0"/>
          <a:chExt cx="0" cy="0"/>
        </a:xfrm>
      </p:grpSpPr>
      <p:pic>
        <p:nvPicPr>
          <p:cNvPr descr="Shape&#10;&#10;Description automatically generated with low confidence" id="841" name="Google Shape;841;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42" name="Google Shape;842;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48" name="Google Shape;848;p275"/>
            <p:cNvCxnSpPr>
              <a:stCxn id="846" idx="6"/>
              <a:endCxn id="849"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50" name="Google Shape;850;p275"/>
            <p:cNvCxnSpPr>
              <a:stCxn id="846" idx="6"/>
              <a:endCxn id="851"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52" name="Google Shape;852;p275"/>
            <p:cNvCxnSpPr>
              <a:stCxn id="846" idx="6"/>
              <a:endCxn id="853"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54" name="Google Shape;854;p275"/>
            <p:cNvCxnSpPr>
              <a:stCxn id="846" idx="6"/>
              <a:endCxn id="855"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56" name="Google Shape;856;p275"/>
            <p:cNvCxnSpPr>
              <a:stCxn id="846" idx="6"/>
              <a:endCxn id="857"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58" name="Google Shape;858;p275"/>
            <p:cNvCxnSpPr>
              <a:stCxn id="846" idx="6"/>
              <a:endCxn id="859"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6" name="Google Shape;876;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8" name="Google Shape;878;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9" name="Google Shape;879;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0" name="Google Shape;880;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1" name="Google Shape;881;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2" name="Google Shape;882;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3" name="Google Shape;883;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84"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86" name="Google Shape;886;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87" name="Google Shape;887;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93" name="Google Shape;893;p276"/>
            <p:cNvCxnSpPr>
              <a:stCxn id="891" idx="6"/>
              <a:endCxn id="894"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95" name="Google Shape;895;p276"/>
            <p:cNvCxnSpPr>
              <a:stCxn id="891" idx="6"/>
              <a:endCxn id="896"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97" name="Google Shape;897;p276"/>
            <p:cNvCxnSpPr>
              <a:stCxn id="891" idx="6"/>
              <a:endCxn id="898"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99" name="Google Shape;899;p276"/>
            <p:cNvCxnSpPr>
              <a:stCxn id="891" idx="6"/>
              <a:endCxn id="900"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01" name="Google Shape;901;p276"/>
            <p:cNvCxnSpPr>
              <a:stCxn id="891" idx="6"/>
              <a:endCxn id="902"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03" name="Google Shape;903;p276"/>
            <p:cNvCxnSpPr>
              <a:endCxn id="90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1" name="Google Shape;891;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0" name="Google Shape;920;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1" name="Google Shape;921;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4" name="Google Shape;924;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28"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30" name="Google Shape;930;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1" name="Google Shape;931;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37" name="Google Shape;937;p277"/>
            <p:cNvCxnSpPr>
              <a:stCxn id="935" idx="6"/>
              <a:endCxn id="938"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39" name="Google Shape;939;p277"/>
            <p:cNvCxnSpPr>
              <a:stCxn id="935" idx="6"/>
              <a:endCxn id="940"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41" name="Google Shape;941;p277"/>
            <p:cNvCxnSpPr>
              <a:stCxn id="935" idx="6"/>
              <a:endCxn id="942"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43" name="Google Shape;943;p277"/>
            <p:cNvCxnSpPr>
              <a:stCxn id="935" idx="6"/>
              <a:endCxn id="944"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45" name="Google Shape;945;p277"/>
            <p:cNvCxnSpPr>
              <a:stCxn id="935" idx="6"/>
              <a:endCxn id="946"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47" name="Google Shape;947;p277"/>
            <p:cNvCxnSpPr>
              <a:endCxn id="94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35" name="Google Shape;935;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64" name="Google Shape;964;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72"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74" name="Google Shape;974;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75" name="Google Shape;975;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81" name="Google Shape;981;p278"/>
            <p:cNvCxnSpPr>
              <a:stCxn id="979" idx="6"/>
              <a:endCxn id="982"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83" name="Google Shape;983;p278"/>
            <p:cNvCxnSpPr>
              <a:stCxn id="979" idx="6"/>
              <a:endCxn id="984"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85" name="Google Shape;985;p278"/>
            <p:cNvCxnSpPr>
              <a:stCxn id="979" idx="6"/>
              <a:endCxn id="986"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87" name="Google Shape;987;p278"/>
            <p:cNvCxnSpPr>
              <a:stCxn id="979" idx="6"/>
              <a:endCxn id="988"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89" name="Google Shape;989;p278"/>
            <p:cNvCxnSpPr>
              <a:stCxn id="979" idx="6"/>
              <a:endCxn id="990"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91" name="Google Shape;991;p278"/>
            <p:cNvCxnSpPr>
              <a:endCxn id="992"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79" name="Google Shape;979;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08" name="Google Shape;1008;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0" name="Google Shape;1010;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16" name="Shape 1016"/>
        <p:cNvGrpSpPr/>
        <p:nvPr/>
      </p:nvGrpSpPr>
      <p:grpSpPr>
        <a:xfrm>
          <a:off x="0" y="0"/>
          <a:ext cx="0" cy="0"/>
          <a:chOff x="0" y="0"/>
          <a:chExt cx="0" cy="0"/>
        </a:xfrm>
      </p:grpSpPr>
      <p:pic>
        <p:nvPicPr>
          <p:cNvPr descr="Shape&#10;&#10;Description automatically generated with low confidence" id="1017" name="Google Shape;1017;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18" name="Google Shape;1018;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24" name="Google Shape;1024;p279"/>
            <p:cNvCxnSpPr>
              <a:stCxn id="1022" idx="6"/>
              <a:endCxn id="1025"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26" name="Google Shape;1026;p279"/>
            <p:cNvCxnSpPr>
              <a:stCxn id="1022" idx="6"/>
              <a:endCxn id="1027"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28" name="Google Shape;1028;p279"/>
            <p:cNvCxnSpPr>
              <a:stCxn id="1022" idx="6"/>
              <a:endCxn id="1029"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0" name="Google Shape;1030;p279"/>
            <p:cNvCxnSpPr>
              <a:stCxn id="1022" idx="6"/>
              <a:endCxn id="1031"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2" name="Google Shape;1032;p279"/>
            <p:cNvCxnSpPr>
              <a:stCxn id="1022" idx="6"/>
              <a:endCxn id="1033"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4" name="Google Shape;1034;p279"/>
            <p:cNvCxnSpPr>
              <a:endCxn id="103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2" name="Google Shape;1022;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36" name="Google Shape;1036;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4" name="Shape 1044"/>
        <p:cNvGrpSpPr/>
        <p:nvPr/>
      </p:nvGrpSpPr>
      <p:grpSpPr>
        <a:xfrm>
          <a:off x="0" y="0"/>
          <a:ext cx="0" cy="0"/>
          <a:chOff x="0" y="0"/>
          <a:chExt cx="0" cy="0"/>
        </a:xfrm>
      </p:grpSpPr>
      <p:pic>
        <p:nvPicPr>
          <p:cNvPr descr="Shape&#10;&#10;Description automatically generated with low confidence" id="1045" name="Google Shape;1045;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6" name="Google Shape;1046;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2" name="Google Shape;1052;p280"/>
            <p:cNvCxnSpPr>
              <a:stCxn id="1050" idx="6"/>
              <a:endCxn id="1053"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4" name="Google Shape;1054;p280"/>
            <p:cNvCxnSpPr>
              <a:stCxn id="1050" idx="6"/>
              <a:endCxn id="1055"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6" name="Google Shape;1056;p280"/>
            <p:cNvCxnSpPr>
              <a:stCxn id="1050" idx="6"/>
              <a:endCxn id="1057"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8" name="Google Shape;1058;p280"/>
            <p:cNvCxnSpPr>
              <a:stCxn id="1050" idx="6"/>
              <a:endCxn id="1059"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0" name="Google Shape;1060;p280"/>
            <p:cNvCxnSpPr>
              <a:stCxn id="1050" idx="6"/>
              <a:endCxn id="1061"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2" name="Google Shape;1062;p280"/>
            <p:cNvCxnSpPr>
              <a:endCxn id="106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0" name="Google Shape;1050;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4" name="Google Shape;1064;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2" name="Shape 1072"/>
        <p:cNvGrpSpPr/>
        <p:nvPr/>
      </p:nvGrpSpPr>
      <p:grpSpPr>
        <a:xfrm>
          <a:off x="0" y="0"/>
          <a:ext cx="0" cy="0"/>
          <a:chOff x="0" y="0"/>
          <a:chExt cx="0" cy="0"/>
        </a:xfrm>
      </p:grpSpPr>
      <p:pic>
        <p:nvPicPr>
          <p:cNvPr descr="Shape&#10;&#10;Description automatically generated with low confidence" id="1073" name="Google Shape;1073;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4" name="Google Shape;1074;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80" name="Google Shape;1080;p281"/>
            <p:cNvCxnSpPr>
              <a:stCxn id="1078" idx="6"/>
              <a:endCxn id="1081"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82" name="Google Shape;1082;p281"/>
            <p:cNvCxnSpPr>
              <a:stCxn id="1078" idx="6"/>
              <a:endCxn id="1083"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84" name="Google Shape;1084;p281"/>
            <p:cNvCxnSpPr>
              <a:stCxn id="1078" idx="6"/>
              <a:endCxn id="1085"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86" name="Google Shape;1086;p281"/>
            <p:cNvCxnSpPr>
              <a:stCxn id="1078" idx="6"/>
              <a:endCxn id="1087"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88" name="Google Shape;1088;p281"/>
            <p:cNvCxnSpPr>
              <a:stCxn id="1078" idx="6"/>
              <a:endCxn id="1089"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90" name="Google Shape;1090;p281"/>
            <p:cNvCxnSpPr>
              <a:endCxn id="109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8" name="Google Shape;1078;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2" name="Google Shape;1092;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64"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66" name="Google Shape;66;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7" name="Google Shape;67;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0" name="Shape 1100"/>
        <p:cNvGrpSpPr/>
        <p:nvPr/>
      </p:nvGrpSpPr>
      <p:grpSpPr>
        <a:xfrm>
          <a:off x="0" y="0"/>
          <a:ext cx="0" cy="0"/>
          <a:chOff x="0" y="0"/>
          <a:chExt cx="0" cy="0"/>
        </a:xfrm>
      </p:grpSpPr>
      <p:pic>
        <p:nvPicPr>
          <p:cNvPr descr="Shape&#10;&#10;Description automatically generated with low confidence" id="1101" name="Google Shape;1101;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2" name="Google Shape;1102;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descr="A picture containing icon&#10;&#10;Description automatically generated" id="1105" name="Google Shape;1105;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4" name="Google Shape;1114;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5" name="Google Shape;1115;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6" name="Google Shape;1116;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3" name="Shape 1123"/>
        <p:cNvGrpSpPr/>
        <p:nvPr/>
      </p:nvGrpSpPr>
      <p:grpSpPr>
        <a:xfrm>
          <a:off x="0" y="0"/>
          <a:ext cx="0" cy="0"/>
          <a:chOff x="0" y="0"/>
          <a:chExt cx="0" cy="0"/>
        </a:xfrm>
      </p:grpSpPr>
      <p:pic>
        <p:nvPicPr>
          <p:cNvPr descr="Shape&#10;&#10;Description automatically generated with low confidence" id="1124" name="Google Shape;1124;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5" name="Google Shape;1125;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3" name="Google Shape;113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9" name="Google Shape;113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5" name="Google Shape;1145;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1" name="Google Shape;1151;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2" name="Google Shape;1152;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5" name="Google Shape;1155;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8" name="Google Shape;116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4" name="Google Shape;117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0" name="Google Shape;1180;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6" name="Google Shape;1186;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87" name="Google Shape;1187;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8" name="Google Shape;1188;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0" name="Google Shape;1190;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2" name="Shape 1192"/>
        <p:cNvGrpSpPr/>
        <p:nvPr/>
      </p:nvGrpSpPr>
      <p:grpSpPr>
        <a:xfrm>
          <a:off x="0" y="0"/>
          <a:ext cx="0" cy="0"/>
          <a:chOff x="0" y="0"/>
          <a:chExt cx="0" cy="0"/>
        </a:xfrm>
      </p:grpSpPr>
      <p:pic>
        <p:nvPicPr>
          <p:cNvPr descr="Shape&#10;&#10;Description automatically generated with low confidence" id="1193" name="Google Shape;1193;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4" name="Google Shape;1194;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2" name="Google Shape;120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8" name="Google Shape;120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4" name="Google Shape;1214;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0" name="Google Shape;1220;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1" name="Google Shape;1221;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4" name="Google Shape;1224;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7" name="Google Shape;123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3" name="Google Shape;124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9" name="Google Shape;1249;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5" name="Google Shape;1255;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6" name="Google Shape;1256;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7" name="Google Shape;1257;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8" name="Google Shape;1258;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9" name="Google Shape;1259;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1" name="Shape 1261"/>
        <p:cNvGrpSpPr/>
        <p:nvPr/>
      </p:nvGrpSpPr>
      <p:grpSpPr>
        <a:xfrm>
          <a:off x="0" y="0"/>
          <a:ext cx="0" cy="0"/>
          <a:chOff x="0" y="0"/>
          <a:chExt cx="0" cy="0"/>
        </a:xfrm>
      </p:grpSpPr>
      <p:pic>
        <p:nvPicPr>
          <p:cNvPr descr="Shape&#10;&#10;Description automatically generated with low confidence" id="1262" name="Google Shape;1262;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3" name="Google Shape;1263;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1" name="Google Shape;127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7" name="Google Shape;127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3" name="Google Shape;1283;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9" name="Google Shape;1289;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0" name="Google Shape;1290;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3" name="Google Shape;1293;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6" name="Google Shape;130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2" name="Google Shape;131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8" name="Google Shape;1318;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4" name="Google Shape;1324;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5" name="Google Shape;1325;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0" name="Shape 1330"/>
        <p:cNvGrpSpPr/>
        <p:nvPr/>
      </p:nvGrpSpPr>
      <p:grpSpPr>
        <a:xfrm>
          <a:off x="0" y="0"/>
          <a:ext cx="0" cy="0"/>
          <a:chOff x="0" y="0"/>
          <a:chExt cx="0" cy="0"/>
        </a:xfrm>
      </p:grpSpPr>
      <p:pic>
        <p:nvPicPr>
          <p:cNvPr descr="Shape&#10;&#10;Description automatically generated with low confidence" id="1331" name="Google Shape;1331;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2" name="Google Shape;1332;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2" name="Google Shape;135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8" name="Google Shape;135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4" name="Google Shape;136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5" name="Google Shape;1365;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6" name="Google Shape;1366;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7" name="Google Shape;1367;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8" name="Google Shape;1368;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6" name="Google Shape;137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2" name="Google Shape;138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8" name="Google Shape;138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1" name="Google Shape;1401;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6" name="Shape 1406"/>
        <p:cNvGrpSpPr/>
        <p:nvPr/>
      </p:nvGrpSpPr>
      <p:grpSpPr>
        <a:xfrm>
          <a:off x="0" y="0"/>
          <a:ext cx="0" cy="0"/>
          <a:chOff x="0" y="0"/>
          <a:chExt cx="0" cy="0"/>
        </a:xfrm>
      </p:grpSpPr>
      <p:pic>
        <p:nvPicPr>
          <p:cNvPr descr="Shape&#10;&#10;Description automatically generated with low confidence" id="1407" name="Google Shape;140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08" name="Google Shape;140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294"/>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57" name="Google Shape;1457;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0" name="Google Shape;1460;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7" name="Shape 1467"/>
        <p:cNvGrpSpPr/>
        <p:nvPr/>
      </p:nvGrpSpPr>
      <p:grpSpPr>
        <a:xfrm>
          <a:off x="0" y="0"/>
          <a:ext cx="0" cy="0"/>
          <a:chOff x="0" y="0"/>
          <a:chExt cx="0" cy="0"/>
        </a:xfrm>
      </p:grpSpPr>
      <p:pic>
        <p:nvPicPr>
          <p:cNvPr descr="Shape&#10;&#10;Description automatically generated with low confidence" id="1468" name="Google Shape;1468;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9" name="Google Shape;1469;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1" name="Shape 1471"/>
        <p:cNvGrpSpPr/>
        <p:nvPr/>
      </p:nvGrpSpPr>
      <p:grpSpPr>
        <a:xfrm>
          <a:off x="0" y="0"/>
          <a:ext cx="0" cy="0"/>
          <a:chOff x="0" y="0"/>
          <a:chExt cx="0" cy="0"/>
        </a:xfrm>
      </p:grpSpPr>
      <p:sp>
        <p:nvSpPr>
          <p:cNvPr descr="Background pattern&#10;&#10;Description automatically generated" id="1472" name="Google Shape;1472;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73" name="Google Shape;1473;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6" name="Google Shape;1476;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77" name="Google Shape;1477;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78" name="Shape 1478"/>
        <p:cNvGrpSpPr/>
        <p:nvPr/>
      </p:nvGrpSpPr>
      <p:grpSpPr>
        <a:xfrm>
          <a:off x="0" y="0"/>
          <a:ext cx="0" cy="0"/>
          <a:chOff x="0" y="0"/>
          <a:chExt cx="0" cy="0"/>
        </a:xfrm>
      </p:grpSpPr>
      <p:sp>
        <p:nvSpPr>
          <p:cNvPr descr="Background pattern&#10;&#10;Description automatically generated" id="1479" name="Google Shape;1479;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80" name="Google Shape;1480;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3" name="Google Shape;1483;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4" name="Google Shape;1484;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5" name="Shape 1485"/>
        <p:cNvGrpSpPr/>
        <p:nvPr/>
      </p:nvGrpSpPr>
      <p:grpSpPr>
        <a:xfrm>
          <a:off x="0" y="0"/>
          <a:ext cx="0" cy="0"/>
          <a:chOff x="0" y="0"/>
          <a:chExt cx="0" cy="0"/>
        </a:xfrm>
      </p:grpSpPr>
      <p:sp>
        <p:nvSpPr>
          <p:cNvPr descr="Background pattern&#10;&#10;Description automatically generated" id="1486" name="Google Shape;1486;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87" name="Google Shape;1487;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0" name="Google Shape;1490;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1" name="Google Shape;1491;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7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b="5408" l="16975" r="19507" t="14937"/>
          <a:stretch/>
        </p:blipFill>
        <p:spPr>
          <a:xfrm>
            <a:off x="6412523" y="0"/>
            <a:ext cx="2731477" cy="5143500"/>
          </a:xfrm>
          <a:prstGeom prst="rect">
            <a:avLst/>
          </a:prstGeom>
          <a:noFill/>
          <a:ln>
            <a:noFill/>
          </a:ln>
        </p:spPr>
      </p:pic>
      <p:pic>
        <p:nvPicPr>
          <p:cNvPr descr="Shape&#10;&#10;Description automatically generated with low confidence" id="73" name="Google Shape;73;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4" name="Google Shape;74;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2" name="Shape 1492"/>
        <p:cNvGrpSpPr/>
        <p:nvPr/>
      </p:nvGrpSpPr>
      <p:grpSpPr>
        <a:xfrm>
          <a:off x="0" y="0"/>
          <a:ext cx="0" cy="0"/>
          <a:chOff x="0" y="0"/>
          <a:chExt cx="0" cy="0"/>
        </a:xfrm>
      </p:grpSpPr>
      <p:sp>
        <p:nvSpPr>
          <p:cNvPr descr="Background pattern&#10;&#10;Description automatically generated" id="1493" name="Google Shape;1493;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94" name="Google Shape;1494;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97" name="Google Shape;1497;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1" name="Google Shape;1501;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2"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descr="Surface chart&#10;&#10;Description automatically generated with low confidence" id="1504" name="Google Shape;1504;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5" name="Google Shape;1505;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6" name="Google Shape;1506;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2" name="Google Shape;1512;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3"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descr="Surface chart&#10;&#10;Description automatically generated with low confidence" id="1515" name="Google Shape;1515;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4"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descr="Surface chart&#10;&#10;Description automatically generated with low confidence" id="1526" name="Google Shape;1526;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5"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descr="Surface chart&#10;&#10;Description automatically generated with low confidence" id="1537" name="Google Shape;1537;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3" name="Google Shape;1553;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4"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descr="Surface chart&#10;&#10;Description automatically generated with low confidence" id="1556" name="Google Shape;1556;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7" name="Google Shape;1557;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8" name="Google Shape;1558;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2" name="Google Shape;1572;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3"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descr="Surface chart&#10;&#10;Description automatically generated with low confidence" id="1575" name="Google Shape;1575;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6" name="Google Shape;1576;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7" name="Google Shape;1577;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1" name="Google Shape;1591;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592" name="Shape 1592"/>
        <p:cNvGrpSpPr/>
        <p:nvPr/>
      </p:nvGrpSpPr>
      <p:grpSpPr>
        <a:xfrm>
          <a:off x="0" y="0"/>
          <a:ext cx="0" cy="0"/>
          <a:chOff x="0" y="0"/>
          <a:chExt cx="0" cy="0"/>
        </a:xfrm>
      </p:grpSpPr>
      <p:sp>
        <p:nvSpPr>
          <p:cNvPr descr="Background pattern&#10;&#10;Description automatically generated" id="1593" name="Google Shape;1593;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594" name="Google Shape;1594;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6" name="Google Shape;1596;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7" name="Google Shape;1597;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598"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pic>
        <p:nvPicPr>
          <p:cNvPr descr="Shape&#10;&#10;Description automatically generated with low confidence" id="1602" name="Google Shape;1602;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6" name="Google Shape;1606;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07"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2" name="Google Shape;1612;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6" name="Google Shape;1616;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78"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0" name="Google Shape;80;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1" name="Google Shape;81;p221"/>
          <p:cNvSpPr/>
          <p:nvPr>
            <p:ph idx="2" type="pic"/>
          </p:nvPr>
        </p:nvSpPr>
        <p:spPr>
          <a:xfrm>
            <a:off x="4983850" y="776920"/>
            <a:ext cx="4160150" cy="4050508"/>
          </a:xfrm>
          <a:prstGeom prst="rect">
            <a:avLst/>
          </a:prstGeom>
          <a:noFill/>
          <a:ln>
            <a:noFill/>
          </a:ln>
        </p:spPr>
      </p:sp>
      <p:sp>
        <p:nvSpPr>
          <p:cNvPr id="82" name="Google Shape;82;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17"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0" name="Google Shape;1620;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2" name="Google Shape;1622;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p303"/>
          <p:cNvSpPr/>
          <p:nvPr>
            <p:ph idx="2" type="pic"/>
          </p:nvPr>
        </p:nvSpPr>
        <p:spPr>
          <a:xfrm>
            <a:off x="-1" y="1166963"/>
            <a:ext cx="4113765" cy="3976533"/>
          </a:xfrm>
          <a:prstGeom prst="rect">
            <a:avLst/>
          </a:prstGeom>
          <a:noFill/>
          <a:ln>
            <a:noFill/>
          </a:ln>
        </p:spPr>
      </p:sp>
      <p:sp>
        <p:nvSpPr>
          <p:cNvPr id="1624" name="Google Shape;1624;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25"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9" name="Google Shape;1629;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1" name="Google Shape;1631;p304"/>
          <p:cNvSpPr/>
          <p:nvPr>
            <p:ph idx="2" type="pic"/>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34"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6" name="Google Shape;1636;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p305"/>
          <p:cNvSpPr/>
          <p:nvPr>
            <p:ph idx="2" type="pic"/>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0" name="Google Shape;1640;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4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3" name="Google Shape;1643;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5" name="Google Shape;1645;p306"/>
          <p:cNvSpPr/>
          <p:nvPr>
            <p:ph idx="2" type="pic"/>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7" name="Google Shape;1647;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48" name="Shape 1648"/>
        <p:cNvGrpSpPr/>
        <p:nvPr/>
      </p:nvGrpSpPr>
      <p:grpSpPr>
        <a:xfrm>
          <a:off x="0" y="0"/>
          <a:ext cx="0" cy="0"/>
          <a:chOff x="0" y="0"/>
          <a:chExt cx="0" cy="0"/>
        </a:xfrm>
      </p:grpSpPr>
      <p:pic>
        <p:nvPicPr>
          <p:cNvPr descr="Shape&#10;&#10;Description automatically generated with low confidence" id="1649" name="Google Shape;1649;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1" name="Google Shape;1651;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3" name="Google Shape;1653;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54" name="Shape 1654"/>
        <p:cNvGrpSpPr/>
        <p:nvPr/>
      </p:nvGrpSpPr>
      <p:grpSpPr>
        <a:xfrm>
          <a:off x="0" y="0"/>
          <a:ext cx="0" cy="0"/>
          <a:chOff x="0" y="0"/>
          <a:chExt cx="0" cy="0"/>
        </a:xfrm>
      </p:grpSpPr>
      <p:pic>
        <p:nvPicPr>
          <p:cNvPr descr="Shape&#10;&#10;Description automatically generated with low confidence" id="1655" name="Google Shape;1655;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7" name="Google Shape;1657;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9" name="Google Shape;1659;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60"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2" name="Google Shape;1662;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5" name="Google Shape;1665;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6" name="Google Shape;1666;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67" name="Shape 1667"/>
        <p:cNvGrpSpPr/>
        <p:nvPr/>
      </p:nvGrpSpPr>
      <p:grpSpPr>
        <a:xfrm>
          <a:off x="0" y="0"/>
          <a:ext cx="0" cy="0"/>
          <a:chOff x="0" y="0"/>
          <a:chExt cx="0" cy="0"/>
        </a:xfrm>
      </p:grpSpPr>
      <p:pic>
        <p:nvPicPr>
          <p:cNvPr descr="Shape&#10;&#10;Description automatically generated with low confidence" id="1668" name="Google Shape;1668;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0" name="Google Shape;1670;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167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3" name="Google Shape;1673;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4" name="Google Shape;1674;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5" name="Google Shape;1675;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6" name="Google Shape;1676;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77" name="Google Shape;1677;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8" name="Google Shape;1678;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9" name="Google Shape;1679;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0" name="Google Shape;1680;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1" name="Google Shape;1681;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2.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261267" y="1934501"/>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“Internet Banking Application and Website”</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- 1</a:t>
            </a:r>
            <a:endParaRPr/>
          </a:p>
        </p:txBody>
      </p:sp>
      <p:pic>
        <p:nvPicPr>
          <p:cNvPr id="1834" name="Google Shape;1834;p209"/>
          <p:cNvPicPr preferRelativeResize="0"/>
          <p:nvPr/>
        </p:nvPicPr>
        <p:blipFill rotWithShape="1">
          <a:blip r:embed="rId3">
            <a:alphaModFix/>
          </a:blip>
          <a:srcRect b="-2428" l="-43430" r="43429" t="2430"/>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g1f60d30b343_1_53"/>
          <p:cNvSpPr txBox="1"/>
          <p:nvPr/>
        </p:nvSpPr>
        <p:spPr>
          <a:xfrm>
            <a:off x="557725" y="74375"/>
            <a:ext cx="8586300" cy="524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2.2.2 Constraints</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information of all the users must be stored in a database that is accessible by the Online System. The internet Banking System is connected and is running all 24 hours a day. The users access the Online System from any computer that has Internet browsing capabilities and an Internet connection. The users must have their correct usernames and passwords to enter into the Online Dictionary System. The project is safety critical. Under no circumstances shall a user of the system be harmed or harm others through proper or improper use of the online. The project shall conform to any rules for internet Banking in place in the United States of America.</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500">
                <a:solidFill>
                  <a:schemeClr val="dk2"/>
                </a:solidFill>
                <a:highlight>
                  <a:srgbClr val="FFFFFF"/>
                </a:highlight>
                <a:latin typeface="Times New Roman"/>
                <a:ea typeface="Times New Roman"/>
                <a:cs typeface="Times New Roman"/>
                <a:sym typeface="Times New Roman"/>
              </a:rPr>
              <a:t>3) </a:t>
            </a:r>
            <a:r>
              <a:rPr b="1" i="1" lang="en-US" sz="2500" u="sng">
                <a:solidFill>
                  <a:schemeClr val="dk2"/>
                </a:solidFill>
                <a:highlight>
                  <a:srgbClr val="FFFFFF"/>
                </a:highlight>
                <a:latin typeface="Times New Roman"/>
                <a:ea typeface="Times New Roman"/>
                <a:cs typeface="Times New Roman"/>
                <a:sym typeface="Times New Roman"/>
              </a:rPr>
              <a:t>Specific Requirments</a:t>
            </a:r>
            <a:r>
              <a:rPr b="1" lang="en-US" sz="2500">
                <a:solidFill>
                  <a:schemeClr val="dk2"/>
                </a:solidFill>
                <a:highlight>
                  <a:srgbClr val="FFFFFF"/>
                </a:highlight>
                <a:latin typeface="Times New Roman"/>
                <a:ea typeface="Times New Roman"/>
                <a:cs typeface="Times New Roman"/>
                <a:sym typeface="Times New Roman"/>
              </a:rPr>
              <a:t>:</a:t>
            </a:r>
            <a:endParaRPr b="1" sz="25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500">
                <a:solidFill>
                  <a:schemeClr val="dk2"/>
                </a:solidFill>
                <a:highlight>
                  <a:srgbClr val="FFFFFF"/>
                </a:highlight>
                <a:latin typeface="Times New Roman"/>
                <a:ea typeface="Times New Roman"/>
                <a:cs typeface="Times New Roman"/>
                <a:sym typeface="Times New Roman"/>
              </a:rPr>
              <a:t>3.1 External Interfaces</a:t>
            </a:r>
            <a:r>
              <a:rPr b="1" lang="en-US" sz="2500">
                <a:solidFill>
                  <a:schemeClr val="dk2"/>
                </a:solidFill>
                <a:highlight>
                  <a:srgbClr val="FFFFFF"/>
                </a:highlight>
                <a:latin typeface="Times New Roman"/>
                <a:ea typeface="Times New Roman"/>
                <a:cs typeface="Times New Roman"/>
                <a:sym typeface="Times New Roman"/>
              </a:rPr>
              <a:t>:</a:t>
            </a:r>
            <a:endParaRPr b="1" sz="25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external interfaces of the internet Banking system are relative to the various users which contain independent access units in each, and one master control of admin. These interfaces are described below:</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dk2"/>
                </a:solidFill>
                <a:highlight>
                  <a:srgbClr val="FFFFFF"/>
                </a:highlight>
                <a:latin typeface="Times New Roman"/>
                <a:ea typeface="Times New Roman"/>
                <a:cs typeface="Times New Roman"/>
                <a:sym typeface="Times New Roman"/>
              </a:rPr>
              <a:t>3.1.1 User Interface</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User Interface defines the human-computer interaction of the internet Banking system. The system requires interaction from various users: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standard existing users or customers interact with the online interface within the banking System.</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existing user interacts with the system to allow or authenticate for deposit, withdrawn, transfer, queries.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g1f60d30b343_1_56"/>
          <p:cNvSpPr txBox="1"/>
          <p:nvPr/>
        </p:nvSpPr>
        <p:spPr>
          <a:xfrm>
            <a:off x="582525" y="161125"/>
            <a:ext cx="8561400" cy="51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new user interacts with the system to register and apply to the internet Banking transactions.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Administrator interacts with the system within the master control unit. These people are given special preference privileges (usually reserved for maintenance crew or building databases) and manage all type of users.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3.1.2 Hardware Interface</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software shall interface with the electromechanical that controls the online connection systems. The software shall interface with a breaking mechanism in case of emergencies. The transactions and accesses shall be controlled by the software based on command and graphical user inputs. The hardware interface is supported by the main control panels (buttons, keyboard, mouse and communication mediums)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3.1.3 Software Interface</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Software interface is supported by the main control panels and operating system in which hosts algorithms for calculating distributed travel and wait time information. Additionally, the algorithms define and export system commands for main control panels, and communication mediums. For testing purposes the software shall be capable of interfacing with software simulators on a PC computer using GUI applications of webpages.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g1f60d30b343_1_59"/>
          <p:cNvSpPr txBox="1"/>
          <p:nvPr/>
        </p:nvSpPr>
        <p:spPr>
          <a:xfrm>
            <a:off x="545325" y="123950"/>
            <a:ext cx="85146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3.1.4 Communications Interface</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All system interfaces communicate in order to activate ordered requests. The communication mediums(wired or wireless) are the external interface that communicates with the control panel of the internet Banking System. This communication allows for failure messages, and requests to be sent and received by the main system.</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500">
                <a:solidFill>
                  <a:schemeClr val="dk2"/>
                </a:solidFill>
                <a:highlight>
                  <a:srgbClr val="FFFFFF"/>
                </a:highlight>
                <a:latin typeface="Times New Roman"/>
                <a:ea typeface="Times New Roman"/>
                <a:cs typeface="Times New Roman"/>
                <a:sym typeface="Times New Roman"/>
              </a:rPr>
              <a:t>3.2 Functions</a:t>
            </a:r>
            <a:r>
              <a:rPr b="1" lang="en-US" sz="2500">
                <a:solidFill>
                  <a:schemeClr val="dk2"/>
                </a:solidFill>
                <a:highlight>
                  <a:srgbClr val="FFFFFF"/>
                </a:highlight>
                <a:latin typeface="Times New Roman"/>
                <a:ea typeface="Times New Roman"/>
                <a:cs typeface="Times New Roman"/>
                <a:sym typeface="Times New Roman"/>
              </a:rPr>
              <a:t>:</a:t>
            </a:r>
            <a:endParaRPr b="1" sz="25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internet Banking System shall contain the following functionality organized by object:</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dk2"/>
                </a:solidFill>
                <a:highlight>
                  <a:srgbClr val="FFFFFF"/>
                </a:highlight>
                <a:latin typeface="Times New Roman"/>
                <a:ea typeface="Times New Roman"/>
                <a:cs typeface="Times New Roman"/>
                <a:sym typeface="Times New Roman"/>
              </a:rPr>
              <a:t>3.2.1 .Logon Capabilities</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INPUT</a:t>
            </a:r>
            <a:r>
              <a:rPr lang="en-US" sz="1500">
                <a:solidFill>
                  <a:schemeClr val="dk1"/>
                </a:solidFill>
                <a:highlight>
                  <a:srgbClr val="FFFFFF"/>
                </a:highlight>
                <a:latin typeface="Times New Roman"/>
                <a:ea typeface="Times New Roman"/>
                <a:cs typeface="Times New Roman"/>
                <a:sym typeface="Times New Roman"/>
              </a:rPr>
              <a:t>- The username and password</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the personalized login page will be displayed.</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the user should be a registered customer/ should register as a new user.</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NA. It is basically the login page through which user interacts with the Banking site. It has various functions. Users can enter into his/her account where a personalized view is available. His most common searches and the recent updates can be viewed because his details and his activities would be updated, on every logon, in the user database. New users could also use services like deposit, withdraw and other applications after registering on the site. There is a link provided on the new link to register, if a new user. User can also give balance enquired to the login page. Various links like home, register, about are available to go directly to the page desired. User can contact admin or can check for validation of site.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g1f60d30b343_1_75"/>
          <p:cNvSpPr txBox="1"/>
          <p:nvPr/>
        </p:nvSpPr>
        <p:spPr>
          <a:xfrm>
            <a:off x="495750" y="136325"/>
            <a:ext cx="86481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user c</a:t>
            </a:r>
            <a:r>
              <a:rPr lang="en-US" sz="1500">
                <a:solidFill>
                  <a:schemeClr val="dk1"/>
                </a:solidFill>
                <a:highlight>
                  <a:srgbClr val="FFFFFF"/>
                </a:highlight>
                <a:latin typeface="Times New Roman"/>
                <a:ea typeface="Times New Roman"/>
                <a:cs typeface="Times New Roman"/>
                <a:sym typeface="Times New Roman"/>
              </a:rPr>
              <a:t>an directly go to login section, check for new updates etc. through this page. User can also go directly to the searched as link series is given there in login page itself. So, just by clicking on the link, user will be able to see the pages what he/she want from banking services.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3.2.2 Browsing</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INPUT</a:t>
            </a:r>
            <a:r>
              <a:rPr lang="en-US" sz="1500">
                <a:solidFill>
                  <a:schemeClr val="dk1"/>
                </a:solidFill>
                <a:highlight>
                  <a:srgbClr val="FFFFFF"/>
                </a:highlight>
                <a:latin typeface="Times New Roman"/>
                <a:ea typeface="Times New Roman"/>
                <a:cs typeface="Times New Roman"/>
                <a:sym typeface="Times New Roman"/>
              </a:rPr>
              <a:t>- Clicks on the link to which the service belongs.</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The service of the banking web page view</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The link pages should exist in the banking database.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NA. The internet Banking can be providing the services to customers. The browsing links are given in a section in the footer region and it will be replicated in all the html sheets, thus the accessibility is high. The browsing functionality is simple. The links are arranged service vice and each of them is links. When the user clicks on the service links which gets highlighted on hovering, and the section showing the various pages in the database related to the specified letter is shown on the web pages. These pages are generated dynamically on accessing the banking database. These links generated are also hyperlinks, which on clicking leads the user to a page with all the details relating to the page, from service usage, messages and related page links to service and its origins. This makes an ease access and is supposed to give a feel of the quick transaction banking system.</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3.2.3. Register</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New user fill the details send the completed form</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g1f60d30b343_1_78"/>
          <p:cNvSpPr txBox="1"/>
          <p:nvPr/>
        </p:nvSpPr>
        <p:spPr>
          <a:xfrm>
            <a:off x="470975" y="61975"/>
            <a:ext cx="8477400" cy="5633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 The form is sent to the administrator.</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 the user should be a registered customer/ should register as a new use.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POSTCONDITION-NA </a:t>
            </a:r>
            <a:r>
              <a:rPr lang="en-US" sz="1500">
                <a:solidFill>
                  <a:schemeClr val="dk1"/>
                </a:solidFill>
                <a:highlight>
                  <a:srgbClr val="FFFFFF"/>
                </a:highlight>
                <a:latin typeface="Times New Roman"/>
                <a:ea typeface="Times New Roman"/>
                <a:cs typeface="Times New Roman"/>
                <a:sym typeface="Times New Roman"/>
              </a:rPr>
              <a:t>The new users like star the account in the bank they directly download application form from banking webpage. Hereafter download the application form fill and approach to start account in nearer that bank. New users want to start the online banking services they fill the form in online and send to admin. Admin verified that details and provide the service to users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dk2"/>
                </a:solidFill>
                <a:highlight>
                  <a:srgbClr val="FFFFFF"/>
                </a:highlight>
                <a:latin typeface="Times New Roman"/>
                <a:ea typeface="Times New Roman"/>
                <a:cs typeface="Times New Roman"/>
                <a:sym typeface="Times New Roman"/>
              </a:rPr>
              <a:t>3.2.4. Print view</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New user download the completed form</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OUTPUT </a:t>
            </a:r>
            <a:r>
              <a:rPr lang="en-US" sz="1500">
                <a:solidFill>
                  <a:schemeClr val="dk1"/>
                </a:solidFill>
                <a:highlight>
                  <a:srgbClr val="FFFFFF"/>
                </a:highlight>
                <a:latin typeface="Times New Roman"/>
                <a:ea typeface="Times New Roman"/>
                <a:cs typeface="Times New Roman"/>
                <a:sym typeface="Times New Roman"/>
              </a:rPr>
              <a:t>- the form is view and make ready to print</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PRECONDITION </a:t>
            </a:r>
            <a:r>
              <a:rPr lang="en-US" sz="1500">
                <a:solidFill>
                  <a:schemeClr val="dk1"/>
                </a:solidFill>
                <a:highlight>
                  <a:srgbClr val="FFFFFF"/>
                </a:highlight>
                <a:latin typeface="Times New Roman"/>
                <a:ea typeface="Times New Roman"/>
                <a:cs typeface="Times New Roman"/>
                <a:sym typeface="Times New Roman"/>
              </a:rPr>
              <a:t>–  User download the application form from webpage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NA. New user can download application form and fill that. It needs to start account in the bank. User will submit all their information for bank verification.</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dk2"/>
                </a:solidFill>
                <a:highlight>
                  <a:srgbClr val="FFFFFF"/>
                </a:highlight>
                <a:latin typeface="Times New Roman"/>
                <a:ea typeface="Times New Roman"/>
                <a:cs typeface="Times New Roman"/>
                <a:sym typeface="Times New Roman"/>
              </a:rPr>
              <a:t>3.2.5. Money Deposit</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User can click the link and send to database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OUTPUT </a:t>
            </a:r>
            <a:r>
              <a:rPr lang="en-US" sz="1500">
                <a:solidFill>
                  <a:schemeClr val="dk1"/>
                </a:solidFill>
                <a:highlight>
                  <a:srgbClr val="FFFFFF"/>
                </a:highlight>
                <a:latin typeface="Times New Roman"/>
                <a:ea typeface="Times New Roman"/>
                <a:cs typeface="Times New Roman"/>
                <a:sym typeface="Times New Roman"/>
              </a:rPr>
              <a:t>- user can view the information in page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PRECONDITION </a:t>
            </a:r>
            <a:r>
              <a:rPr lang="en-US" sz="1500">
                <a:solidFill>
                  <a:schemeClr val="dk1"/>
                </a:solidFill>
                <a:highlight>
                  <a:srgbClr val="FFFFFF"/>
                </a:highlight>
                <a:latin typeface="Times New Roman"/>
                <a:ea typeface="Times New Roman"/>
                <a:cs typeface="Times New Roman"/>
                <a:sym typeface="Times New Roman"/>
              </a:rPr>
              <a:t>– the user should be a deposited their account.</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NA. Existing users deposit the money from directly or transfer from any other bank/ same bank different accounts. The deposit amount is credited in user account that amount updated in database.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g1f60d30b343_1_81"/>
          <p:cNvSpPr txBox="1"/>
          <p:nvPr/>
        </p:nvSpPr>
        <p:spPr>
          <a:xfrm>
            <a:off x="520550" y="0"/>
            <a:ext cx="8527200" cy="681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3.2.6. Money Transfer</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User can click the link and send to database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OUTPUT </a:t>
            </a:r>
            <a:r>
              <a:rPr lang="en-US" sz="1500">
                <a:solidFill>
                  <a:schemeClr val="dk1"/>
                </a:solidFill>
                <a:highlight>
                  <a:srgbClr val="FFFFFF"/>
                </a:highlight>
                <a:latin typeface="Times New Roman"/>
                <a:ea typeface="Times New Roman"/>
                <a:cs typeface="Times New Roman"/>
                <a:sym typeface="Times New Roman"/>
              </a:rPr>
              <a:t>- user can view the information in page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PRECONDITION </a:t>
            </a:r>
            <a:r>
              <a:rPr lang="en-US" sz="1500">
                <a:solidFill>
                  <a:schemeClr val="dk1"/>
                </a:solidFill>
                <a:highlight>
                  <a:srgbClr val="FFFFFF"/>
                </a:highlight>
                <a:latin typeface="Times New Roman"/>
                <a:ea typeface="Times New Roman"/>
                <a:cs typeface="Times New Roman"/>
                <a:sym typeface="Times New Roman"/>
              </a:rPr>
              <a:t>–  The user click the hyperlink in webpage.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User views the balance amount in page. Existing users withdraw or transfer the money from directly or transfer to any other bank account/ same bank different accounts. The withdrawn amount is detected in user account that amount updated in database.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3.2.7 Account Information</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User can click the link and send to database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User can view the information in page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the user click the hyperlink in webpage.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User views the balance amount in page. Users enquire about their balance amount and bank provides the facility to user see the latest five transaction of that month and interest of balance amount.</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3.2.8. Session count</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NA</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User can view the count the login various timings on the day.</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NA</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User can view the information in page.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58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g215bb72a2b3_0_6"/>
          <p:cNvSpPr txBox="1"/>
          <p:nvPr/>
        </p:nvSpPr>
        <p:spPr>
          <a:xfrm>
            <a:off x="743650" y="669275"/>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38" name="Google Shape;1938;g215bb72a2b3_0_6"/>
          <p:cNvSpPr txBox="1"/>
          <p:nvPr/>
        </p:nvSpPr>
        <p:spPr>
          <a:xfrm>
            <a:off x="510400" y="309850"/>
            <a:ext cx="8502300" cy="45981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Bank provides this type of facility to user self-verification of their login actions. It is using security purpose  user know the counts of login. If Unauthenticated people if enter into the users login user know the login sessions and retrieve the users details easily.</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rPr b="1" i="1" lang="en-US" sz="2000">
                <a:solidFill>
                  <a:schemeClr val="dk2"/>
                </a:solidFill>
                <a:highlight>
                  <a:srgbClr val="FFFFFF"/>
                </a:highlight>
                <a:latin typeface="Times New Roman"/>
                <a:ea typeface="Times New Roman"/>
                <a:cs typeface="Times New Roman"/>
                <a:sym typeface="Times New Roman"/>
              </a:rPr>
              <a:t>3.2.9. News flashes</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457200" lvl="0" marL="0" rtl="0" algn="l">
              <a:spcBef>
                <a:spcPts val="150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NA</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150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OUTPUT </a:t>
            </a:r>
            <a:r>
              <a:rPr lang="en-US" sz="1500">
                <a:solidFill>
                  <a:schemeClr val="dk1"/>
                </a:solidFill>
                <a:highlight>
                  <a:srgbClr val="FFFFFF"/>
                </a:highlight>
                <a:latin typeface="Times New Roman"/>
                <a:ea typeface="Times New Roman"/>
                <a:cs typeface="Times New Roman"/>
                <a:sym typeface="Times New Roman"/>
              </a:rPr>
              <a:t>- The page displays the news articles.</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150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NA</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150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the user should be a view/read the new flashes. There are many news articles which find relevance on a site, with news relating to the world of Banking and purchasing .Since this is not a traditional Banking , it’s not supposed to be looking like one too. Thus we have a special facility, in which some news snippets would be added. These would either be pictorially arranged or by some links to lead the user to the parent site. The news articles may be on the various messages, articles and contents, their viewpoints or on some recent news in the field of arts.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1500"/>
              </a:spcBef>
              <a:spcAft>
                <a:spcPts val="1500"/>
              </a:spcAft>
              <a:buClr>
                <a:schemeClr val="dk1"/>
              </a:buClr>
              <a:buSzPts val="1100"/>
              <a:buFont typeface="Arial"/>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g21616e2d535_0_167"/>
          <p:cNvSpPr txBox="1"/>
          <p:nvPr/>
        </p:nvSpPr>
        <p:spPr>
          <a:xfrm>
            <a:off x="533000" y="123925"/>
            <a:ext cx="8502300" cy="494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3.2.10. Feedback</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Username and password to send the completed form</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OUTPUT </a:t>
            </a:r>
            <a:r>
              <a:rPr lang="en-US" sz="1500">
                <a:solidFill>
                  <a:schemeClr val="dk1"/>
                </a:solidFill>
                <a:highlight>
                  <a:srgbClr val="FFFFFF"/>
                </a:highlight>
                <a:latin typeface="Times New Roman"/>
                <a:ea typeface="Times New Roman"/>
                <a:cs typeface="Times New Roman"/>
                <a:sym typeface="Times New Roman"/>
              </a:rPr>
              <a:t>- The form is sent to the administrator.</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PRECONDITION </a:t>
            </a:r>
            <a:r>
              <a:rPr lang="en-US" sz="1500">
                <a:solidFill>
                  <a:schemeClr val="dk1"/>
                </a:solidFill>
                <a:highlight>
                  <a:srgbClr val="FFFFFF"/>
                </a:highlight>
                <a:latin typeface="Times New Roman"/>
                <a:ea typeface="Times New Roman"/>
                <a:cs typeface="Times New Roman"/>
                <a:sym typeface="Times New Roman"/>
              </a:rPr>
              <a:t>– The user fill the form send to admin.</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NA. Various systems require regular feedback mechanisms to know about the various mistakes which the system would be making. Thus if the users have any grievances they wish to share, they could either fill a form on the feedback page or just give suggestions in the text box provided. Moreover it is an open site and many users could apply for the position of contributors and could help in the development of the system. The suggestions provided would be useful in evaluating the system, its working and its effectiveness.</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3.2.11. Quote of Services Schemes</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INPUT</a:t>
            </a:r>
            <a:r>
              <a:rPr lang="en-US" sz="1500">
                <a:solidFill>
                  <a:schemeClr val="dk1"/>
                </a:solidFill>
                <a:highlight>
                  <a:srgbClr val="FFFFFF"/>
                </a:highlight>
                <a:latin typeface="Times New Roman"/>
                <a:ea typeface="Times New Roman"/>
                <a:cs typeface="Times New Roman"/>
                <a:sym typeface="Times New Roman"/>
              </a:rPr>
              <a:t> - NA</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the random quote of the Schemes will be published every day.</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PRECONDITION </a:t>
            </a:r>
            <a:r>
              <a:rPr lang="en-US" sz="1500">
                <a:solidFill>
                  <a:schemeClr val="dk1"/>
                </a:solidFill>
                <a:highlight>
                  <a:srgbClr val="FFFFFF"/>
                </a:highlight>
                <a:latin typeface="Times New Roman"/>
                <a:ea typeface="Times New Roman"/>
                <a:cs typeface="Times New Roman"/>
                <a:sym typeface="Times New Roman"/>
              </a:rPr>
              <a:t>– NA</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the user should be a view/read the quote. Like the word of the Schemes tool, we described earlier, we have another tool known as the quote of the Schemes . It’s a random quote generator function which not only quotes the words of Latest services or offers, but also gives references to the personalities and also to the situations in which it were used.</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g21616e2d535_0_173"/>
          <p:cNvSpPr txBox="1"/>
          <p:nvPr/>
        </p:nvSpPr>
        <p:spPr>
          <a:xfrm>
            <a:off x="545325" y="173525"/>
            <a:ext cx="8415600" cy="49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3.3 Performance Requirements</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internet Banking System shall be built upon an internet connection of server. The processor</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must be capable of handling real-time functionality activated by the defined users and communication medium. In addition, the system must be safety-critical. All failures reported by the communication medium must be handled instantaneously to allow for user and system safety.</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software shall control n-user in a building with m-services. The maximum number of commands the software shall handle is (m*n) +2*(m-1) +n, where m is the number of services and n is the number of users. The software shall have a communication time variable of x seconds, based on signal or web based inputs, which if exceeded, the software shall recognize an error and take corrective action.</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3.4 Logic Database Requirements</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 one-to-many relational database shall be used in order to validate various user requests and failure types. Moreover, failures are to be logged for reference. The database shall be concurrent with the performance requirements of the internet Banking System.</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dk2"/>
                </a:solidFill>
                <a:highlight>
                  <a:srgbClr val="FFFFFF"/>
                </a:highlight>
                <a:latin typeface="Times New Roman"/>
                <a:ea typeface="Times New Roman"/>
                <a:cs typeface="Times New Roman"/>
                <a:sym typeface="Times New Roman"/>
              </a:rPr>
              <a:t>3.5 Design Constraints</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internet Banking System shall run on an embedded system that handles safety-critical functionality. The system shall use a real-time processor with dynamic memory allocation in order to handle continuous activity. Also, user and software interfaces shall be simple and user-friendly, and comply with the following:</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g21616e2d535_0_176"/>
          <p:cNvSpPr txBox="1"/>
          <p:nvPr/>
        </p:nvSpPr>
        <p:spPr>
          <a:xfrm>
            <a:off x="495750" y="111600"/>
            <a:ext cx="8452800" cy="49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      </a:t>
            </a:r>
            <a:r>
              <a:rPr b="1" lang="en-US" sz="1500">
                <a:solidFill>
                  <a:schemeClr val="dk1"/>
                </a:solidFill>
                <a:highlight>
                  <a:srgbClr val="FFFFFF"/>
                </a:highlight>
                <a:latin typeface="Times New Roman"/>
                <a:ea typeface="Times New Roman"/>
                <a:cs typeface="Times New Roman"/>
                <a:sym typeface="Times New Roman"/>
              </a:rPr>
              <a:t>Standards Compliance:</a:t>
            </a:r>
            <a:endParaRPr b="1"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software shall adhere to Account Department codes and regulations, and Building codes related to public accounts safety.</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      Hardware Limitations:</a:t>
            </a:r>
            <a:endParaRPr b="1"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This software shall run only on an internet, it must be easily transferable to the field. Admin perform the operation in online either offline.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dk2"/>
                </a:solidFill>
                <a:highlight>
                  <a:srgbClr val="FFFFFF"/>
                </a:highlight>
                <a:latin typeface="Times New Roman"/>
                <a:ea typeface="Times New Roman"/>
                <a:cs typeface="Times New Roman"/>
                <a:sym typeface="Times New Roman"/>
              </a:rPr>
              <a:t>3.6 Other Requirements</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 degraded mode of operation should be possible in which each user can operate independently of central scheduling. The software shall have power failure and error recognition codes acting as a safety net, thus keeping the software from performing any major catastrophic functions. In the next stage it is to be decided that which medium is the most appropriate for the output. The main considerations when deciding about the output media are:</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lang="en-US" sz="1500">
                <a:solidFill>
                  <a:schemeClr val="dk1"/>
                </a:solidFill>
                <a:highlight>
                  <a:srgbClr val="FFFFFF"/>
                </a:highlight>
              </a:rPr>
              <a:t>1) 	 </a:t>
            </a:r>
            <a:r>
              <a:rPr lang="en-US" sz="1500">
                <a:solidFill>
                  <a:schemeClr val="dk1"/>
                </a:solidFill>
                <a:highlight>
                  <a:srgbClr val="FFFFFF"/>
                </a:highlight>
                <a:latin typeface="Times New Roman"/>
                <a:ea typeface="Times New Roman"/>
                <a:cs typeface="Times New Roman"/>
                <a:sym typeface="Times New Roman"/>
              </a:rPr>
              <a:t>The suitability for the device to the particular application.</a:t>
            </a:r>
            <a:r>
              <a:rPr lang="en-US" sz="1500">
                <a:solidFill>
                  <a:schemeClr val="dk1"/>
                </a:solidFill>
                <a:highlight>
                  <a:srgbClr val="FFFFFF"/>
                </a:highlight>
              </a:rPr>
              <a:t> </a:t>
            </a:r>
            <a:endParaRPr sz="1500">
              <a:solidFill>
                <a:schemeClr val="dk1"/>
              </a:solidFill>
              <a:highlight>
                <a:srgbClr val="FFFFFF"/>
              </a:highlight>
            </a:endParaRPr>
          </a:p>
          <a:p>
            <a:pPr indent="457200" lvl="0" marL="0" rtl="0" algn="l">
              <a:spcBef>
                <a:spcPts val="0"/>
              </a:spcBef>
              <a:spcAft>
                <a:spcPts val="0"/>
              </a:spcAft>
              <a:buNone/>
            </a:pPr>
            <a:r>
              <a:rPr lang="en-US" sz="1500">
                <a:solidFill>
                  <a:schemeClr val="dk1"/>
                </a:solidFill>
                <a:highlight>
                  <a:srgbClr val="FFFFFF"/>
                </a:highlight>
              </a:rPr>
              <a:t>2)	 </a:t>
            </a:r>
            <a:r>
              <a:rPr lang="en-US" sz="1500">
                <a:solidFill>
                  <a:schemeClr val="dk1"/>
                </a:solidFill>
                <a:highlight>
                  <a:srgbClr val="FFFFFF"/>
                </a:highlight>
                <a:latin typeface="Times New Roman"/>
                <a:ea typeface="Times New Roman"/>
                <a:cs typeface="Times New Roman"/>
                <a:sym typeface="Times New Roman"/>
              </a:rPr>
              <a:t>The need for a hard copy.</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3)	The response time required.</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4)	The location of the users</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5)	The software and hardware available.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Keeping in view the above description the project is to have outputs mainly coming under the category of internal outputs. The main outputs desired according to the requirement specification are: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Internet banking Application and Website</a:t>
            </a:r>
            <a:endParaRPr sz="1829">
              <a:solidFill>
                <a:schemeClr val="lt2"/>
              </a:solidFill>
              <a:latin typeface="EB Garamond"/>
              <a:ea typeface="EB Garamond"/>
              <a:cs typeface="EB Garamond"/>
              <a:sym typeface="EB Garamond"/>
            </a:endParaRPr>
          </a:p>
        </p:txBody>
      </p:sp>
      <p:sp>
        <p:nvSpPr>
          <p:cNvPr id="1840" name="Google Shape;1840;p210"/>
          <p:cNvSpPr txBox="1"/>
          <p:nvPr>
            <p:ph idx="1" type="body"/>
          </p:nvPr>
        </p:nvSpPr>
        <p:spPr>
          <a:xfrm>
            <a:off x="144710" y="1295658"/>
            <a:ext cx="4548587"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Online Banking system is a web application that ensures a registered user to enjoy banking online.</a:t>
            </a:r>
            <a:endParaRPr>
              <a:latin typeface="EB Garamond Medium"/>
              <a:ea typeface="EB Garamond Medium"/>
              <a:cs typeface="EB Garamond Medium"/>
              <a:sym typeface="EB Garamond Medium"/>
            </a:endParaRPr>
          </a:p>
          <a:p>
            <a:pPr indent="-285750" lvl="0" marL="285750" rtl="0" algn="l">
              <a:lnSpc>
                <a:spcPct val="100000"/>
              </a:lnSpc>
              <a:spcBef>
                <a:spcPts val="0"/>
              </a:spcBef>
              <a:spcAft>
                <a:spcPts val="0"/>
              </a:spcAft>
              <a:buSzPts val="1400"/>
              <a:buFont typeface="EB Garamond Medium"/>
              <a:buChar char="▪"/>
            </a:pPr>
            <a:r>
              <a:rPr lang="en-US">
                <a:latin typeface="EB Garamond Medium"/>
                <a:ea typeface="EB Garamond Medium"/>
                <a:cs typeface="EB Garamond Medium"/>
                <a:sym typeface="EB Garamond Medium"/>
              </a:rPr>
              <a:t>This section gives the scope and  overview of everything included in this SRS document.</a:t>
            </a:r>
            <a:endParaRPr>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44700" y="2345525"/>
          <a:ext cx="3000000" cy="3000000"/>
        </p:xfrm>
        <a:graphic>
          <a:graphicData uri="http://schemas.openxmlformats.org/drawingml/2006/table">
            <a:tbl>
              <a:tblPr>
                <a:noFill/>
                <a:tableStyleId>{49F3C6C1-C517-462D-B083-7B0F939A52C5}</a:tableStyleId>
              </a:tblPr>
              <a:tblGrid>
                <a:gridCol w="1739400"/>
                <a:gridCol w="1725800"/>
                <a:gridCol w="8143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0">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accent5"/>
                          </a:solidFill>
                        </a:rPr>
                        <a:t>2129a3940</a:t>
                      </a:r>
                      <a:endParaRPr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accent5"/>
                          </a:solidFill>
                        </a:rPr>
                        <a:t>Praveena.L</a:t>
                      </a:r>
                      <a:endParaRPr sz="1400" u="none" cap="none" strike="noStrike">
                        <a:solidFill>
                          <a:schemeClr val="accent5"/>
                        </a:solidFill>
                      </a:endParaRPr>
                    </a:p>
                  </a:txBody>
                  <a:tcPr marT="91425" marB="91425" marR="91425" marL="91425">
                    <a:lnL cap="flat" cmpd="sng" w="9525">
                      <a:solidFill>
                        <a:schemeClr val="lt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accent5"/>
                          </a:solidFill>
                        </a:rPr>
                        <a:t>A39</a:t>
                      </a:r>
                      <a:endParaRPr sz="1400" u="none" cap="none" strike="noStrike">
                        <a:solidFill>
                          <a:schemeClr val="accent5"/>
                        </a:solidFill>
                      </a:endParaRPr>
                    </a:p>
                  </a:txBody>
                  <a:tcPr marT="91425" marB="91425" marR="91425" marL="91425"/>
                </a:tc>
              </a:tr>
              <a:tr h="0">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accent5"/>
                          </a:solidFill>
                        </a:rPr>
                        <a:t>2129a3931</a:t>
                      </a:r>
                      <a:endParaRPr sz="1400" u="none" cap="none" strike="noStrike">
                        <a:solidFill>
                          <a:schemeClr val="accent5"/>
                        </a:solidFill>
                      </a:endParaRPr>
                    </a:p>
                  </a:txBody>
                  <a:tcPr marT="91425" marB="91425" marR="91425" marL="91425">
                    <a:lnT cap="flat" cmpd="sng" w="9525">
                      <a:solidFill>
                        <a:schemeClr val="lt1"/>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accent5"/>
                          </a:solidFill>
                        </a:rPr>
                        <a:t>Kathija Banu.J</a:t>
                      </a:r>
                      <a:endParaRPr sz="1400" u="none" cap="none" strike="noStrike">
                        <a:solidFill>
                          <a:schemeClr val="accent5"/>
                        </a:solidFill>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lt1"/>
                          </a:solidFill>
                        </a:rPr>
                        <a:t>A39</a:t>
                      </a:r>
                      <a:endParaRPr/>
                    </a:p>
                  </a:txBody>
                  <a:tcPr marT="91425" marB="91425" marR="91425" marL="91425"/>
                </a:tc>
              </a:tr>
              <a:tr h="0">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accent5"/>
                          </a:solidFill>
                        </a:rPr>
                        <a:t>2129a3936</a:t>
                      </a:r>
                      <a:endParaRPr sz="1400" u="none" cap="none" strike="noStrike">
                        <a:solidFill>
                          <a:schemeClr val="accent5"/>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accent5"/>
                          </a:solidFill>
                        </a:rPr>
                        <a:t>Navya Sri.S</a:t>
                      </a:r>
                      <a:endParaRPr sz="1400" u="none" cap="none" strike="noStrike">
                        <a:solidFill>
                          <a:schemeClr val="accent5"/>
                        </a:solidFill>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lt1"/>
                          </a:solidFill>
                        </a:rPr>
                        <a:t>A39</a:t>
                      </a:r>
                      <a:endParaRPr/>
                    </a:p>
                  </a:txBody>
                  <a:tcPr marT="91425" marB="91425" marR="91425" marL="91425"/>
                </a:tc>
              </a:tr>
              <a:tr h="0">
                <a:tc>
                  <a:txBody>
                    <a:bodyPr/>
                    <a:lstStyle/>
                    <a:p>
                      <a:pPr indent="0" lvl="0" marL="0" rtl="0" algn="l">
                        <a:spcBef>
                          <a:spcPts val="0"/>
                        </a:spcBef>
                        <a:spcAft>
                          <a:spcPts val="0"/>
                        </a:spcAft>
                        <a:buClr>
                          <a:schemeClr val="dk1"/>
                        </a:buClr>
                        <a:buSzPts val="1400"/>
                        <a:buFont typeface="Arial"/>
                        <a:buNone/>
                      </a:pPr>
                      <a:r>
                        <a:rPr lang="en-US">
                          <a:solidFill>
                            <a:schemeClr val="accent5"/>
                          </a:solidFill>
                        </a:rPr>
                        <a:t>2129a3925</a:t>
                      </a:r>
                      <a:endParaRPr>
                        <a:solidFill>
                          <a:schemeClr val="accent5"/>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accent5"/>
                          </a:solidFill>
                        </a:rPr>
                        <a:t>Jeeva.A</a:t>
                      </a:r>
                      <a:endParaRPr sz="1400" u="none" cap="none" strike="noStrike">
                        <a:solidFill>
                          <a:schemeClr val="accent5"/>
                        </a:solidFill>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lt1"/>
                          </a:solidFill>
                        </a:rPr>
                        <a:t>A39</a:t>
                      </a:r>
                      <a:endParaRPr/>
                    </a:p>
                  </a:txBody>
                  <a:tcPr marT="91425" marB="91425" marR="91425" marL="91425"/>
                </a:tc>
              </a:tr>
              <a:tr h="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g21616e2d535_0_930"/>
          <p:cNvSpPr txBox="1"/>
          <p:nvPr/>
        </p:nvSpPr>
        <p:spPr>
          <a:xfrm>
            <a:off x="545325" y="250825"/>
            <a:ext cx="8452800" cy="47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The outputs were needed to be generated as a hot copy and as well as queries to be viewed on the screen.</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Keeping in view these outputs, the format for the output is taken from the outputs, which are currently being obtained after manual processing. The standard printer is to be used as output media for hard copies.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500" u="sng">
                <a:solidFill>
                  <a:schemeClr val="lt2"/>
                </a:solidFill>
                <a:highlight>
                  <a:srgbClr val="FFFFFF"/>
                </a:highlight>
                <a:latin typeface="Times New Roman"/>
                <a:ea typeface="Times New Roman"/>
                <a:cs typeface="Times New Roman"/>
                <a:sym typeface="Times New Roman"/>
              </a:rPr>
              <a:t>4) Software Attributes(Non-Functional)</a:t>
            </a:r>
            <a:r>
              <a:rPr b="1" lang="en-US" sz="2500" u="sng">
                <a:solidFill>
                  <a:schemeClr val="lt2"/>
                </a:solidFill>
                <a:highlight>
                  <a:srgbClr val="FFFFFF"/>
                </a:highlight>
                <a:latin typeface="Times New Roman"/>
                <a:ea typeface="Times New Roman"/>
                <a:cs typeface="Times New Roman"/>
                <a:sym typeface="Times New Roman"/>
              </a:rPr>
              <a:t>:</a:t>
            </a:r>
            <a:endParaRPr b="1" sz="2500" u="sng">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lt2"/>
                </a:solidFill>
                <a:highlight>
                  <a:srgbClr val="FFFFFF"/>
                </a:highlight>
                <a:latin typeface="Times New Roman"/>
                <a:ea typeface="Times New Roman"/>
                <a:cs typeface="Times New Roman"/>
                <a:sym typeface="Times New Roman"/>
              </a:rPr>
              <a:t>4.1. Usability</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users of the system are members and the administrators who maintain the system. The members are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assumed to have basic knowledge of the computers and Internet browsing. The administrators of the system to have more knowledge of the internals of the system and is able to rectify the small problems that may arise due to disk crashes, power failures and other catastrophes to maintain the system. The proper user interface, user’s manual, online help and the guide to use and maintain the system must be sufficient to educate the users on how to use the system without any problems.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lt2"/>
                </a:solidFill>
                <a:highlight>
                  <a:srgbClr val="FFFFFF"/>
                </a:highlight>
                <a:latin typeface="Times New Roman"/>
                <a:ea typeface="Times New Roman"/>
                <a:cs typeface="Times New Roman"/>
                <a:sym typeface="Times New Roman"/>
              </a:rPr>
              <a:t>4.2 Reliability</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system is safety critical. If it moves out of normal operation mode, the requirement to drop to the next lower floor and open its doors is given priority. This emergency behavior shall not occur without reason. The system has to be very reliable due to the importance of data and the damages incorrect or incomplete data can do.</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500" u="sng">
              <a:solidFill>
                <a:schemeClr val="lt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g21616e2d535_0_182"/>
          <p:cNvSpPr txBox="1"/>
          <p:nvPr/>
        </p:nvSpPr>
        <p:spPr>
          <a:xfrm>
            <a:off x="557725" y="250825"/>
            <a:ext cx="8514600" cy="47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4.3 Availability</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When in normal operating conditions, request by a user for an servicer shall be handled within 1 second. Immediate feedback of the systems activities shall be communicated to the user by link page clicked.</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At peeks system load, individual users at either the server in the security office, at the links or inside the banking system shall not experience any delay in the service response to their commands longer than 1 second</a:t>
            </a:r>
            <a:r>
              <a:rPr b="1" lang="en-US" sz="1500">
                <a:solidFill>
                  <a:schemeClr val="dk1"/>
                </a:solidFill>
                <a:highlight>
                  <a:srgbClr val="FFFFFF"/>
                </a:highlight>
                <a:latin typeface="Times New Roman"/>
                <a:ea typeface="Times New Roman"/>
                <a:cs typeface="Times New Roman"/>
                <a:sym typeface="Times New Roman"/>
              </a:rPr>
              <a:t> : </a:t>
            </a:r>
            <a:r>
              <a:rPr lang="en-US" sz="1500">
                <a:solidFill>
                  <a:schemeClr val="dk1"/>
                </a:solidFill>
                <a:highlight>
                  <a:srgbClr val="FFFFFF"/>
                </a:highlight>
                <a:latin typeface="Times New Roman"/>
                <a:ea typeface="Times New Roman"/>
                <a:cs typeface="Times New Roman"/>
                <a:sym typeface="Times New Roman"/>
              </a:rPr>
              <a:t>The system is available 100% for the user and is used 24 hrs. A day and 365 days a year. The system shall be operational 24 hours a day and 7 days a week.</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lt2"/>
                </a:solidFill>
                <a:highlight>
                  <a:srgbClr val="FFFFFF"/>
                </a:highlight>
                <a:latin typeface="Times New Roman"/>
                <a:ea typeface="Times New Roman"/>
                <a:cs typeface="Times New Roman"/>
                <a:sym typeface="Times New Roman"/>
              </a:rPr>
              <a:t>4.4 Security</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There shall be no security mechanisms in place to keep unwanted users out of the system. However, all users of the system shall not be able to perform actions or request actions from the Banking system, which will cause harm to any person or damage to the system or its environment.</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lt2"/>
                </a:solidFill>
                <a:highlight>
                  <a:srgbClr val="FFFFFF"/>
                </a:highlight>
                <a:latin typeface="Times New Roman"/>
                <a:ea typeface="Times New Roman"/>
                <a:cs typeface="Times New Roman"/>
                <a:sym typeface="Times New Roman"/>
              </a:rPr>
              <a:t>4.5 Maintainability</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There shall be design documents describing the internal works of the software. There shall be an access on the control panel and servers for the purpose of upgrading the software or flashing any firmware.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lt2"/>
                </a:solidFill>
                <a:highlight>
                  <a:srgbClr val="FFFFFF"/>
                </a:highlight>
                <a:latin typeface="Times New Roman"/>
                <a:ea typeface="Times New Roman"/>
                <a:cs typeface="Times New Roman"/>
                <a:sym typeface="Times New Roman"/>
              </a:rPr>
              <a:t>4.6 Portability</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There are no portability requirements. Requirement Organization: All requirements shall be organized </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g21616e2d535_0_185"/>
          <p:cNvSpPr txBox="1"/>
          <p:nvPr/>
        </p:nvSpPr>
        <p:spPr>
          <a:xfrm>
            <a:off x="570125" y="250825"/>
            <a:ext cx="8427900" cy="46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according to object. First general requirements for all service types shall be described. Following are sections for each service type and their special requirements. Last are requirements related to other objects like the user view pages and any other.</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lt2"/>
                </a:solidFill>
                <a:highlight>
                  <a:srgbClr val="FFFFFF"/>
                </a:highlight>
                <a:latin typeface="Times New Roman"/>
                <a:ea typeface="Times New Roman"/>
                <a:cs typeface="Times New Roman"/>
                <a:sym typeface="Times New Roman"/>
              </a:rPr>
              <a:t>4.7 Standard Compliance</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Banking systems hardware and software shall be built according to the 2008 standard for internet Banking systems issued by the government of the United States of America.</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lt2"/>
                </a:solidFill>
                <a:highlight>
                  <a:srgbClr val="FFFFFF"/>
                </a:highlight>
                <a:latin typeface="Times New Roman"/>
                <a:ea typeface="Times New Roman"/>
                <a:cs typeface="Times New Roman"/>
                <a:sym typeface="Times New Roman"/>
              </a:rPr>
              <a:t>4.8 Mean Time between Failures (MTBF)</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system will be developed in such a way that it may fail once in a year.</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lt2"/>
                </a:solidFill>
                <a:highlight>
                  <a:srgbClr val="FFFFFF"/>
                </a:highlight>
                <a:latin typeface="Times New Roman"/>
                <a:ea typeface="Times New Roman"/>
                <a:cs typeface="Times New Roman"/>
                <a:sym typeface="Times New Roman"/>
              </a:rPr>
              <a:t>4.9 Mean Time to Repair (MTTR)</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Even if the system fails, the system will be recovered back up within an hour or less.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lt2"/>
                </a:solidFill>
                <a:highlight>
                  <a:srgbClr val="FFFFFF"/>
                </a:highlight>
                <a:latin typeface="Times New Roman"/>
                <a:ea typeface="Times New Roman"/>
                <a:cs typeface="Times New Roman"/>
                <a:sym typeface="Times New Roman"/>
              </a:rPr>
              <a:t>4.10 Accuracy</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accuracy of the system is limited by the accuracy of the speed at which the employees and users use the system.</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g21616e2d535_0_940"/>
          <p:cNvSpPr txBox="1"/>
          <p:nvPr/>
        </p:nvSpPr>
        <p:spPr>
          <a:xfrm>
            <a:off x="566425" y="250825"/>
            <a:ext cx="8331000" cy="47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4.11 Maximum Bugs or Defect Rate</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Not specified.</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4.12 Access Reliability</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system shall provide 100% access reliability</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500" u="sng">
                <a:solidFill>
                  <a:schemeClr val="dk2"/>
                </a:solidFill>
                <a:highlight>
                  <a:srgbClr val="FFFFFF"/>
                </a:highlight>
                <a:latin typeface="Times New Roman"/>
                <a:ea typeface="Times New Roman"/>
                <a:cs typeface="Times New Roman"/>
                <a:sym typeface="Times New Roman"/>
              </a:rPr>
              <a:t>5) Assumptions/Dependencies</a:t>
            </a:r>
            <a:r>
              <a:rPr b="1" lang="en-US" sz="2500" u="sng">
                <a:solidFill>
                  <a:schemeClr val="dk2"/>
                </a:solidFill>
                <a:highlight>
                  <a:srgbClr val="FFFFFF"/>
                </a:highlight>
                <a:latin typeface="Times New Roman"/>
                <a:ea typeface="Times New Roman"/>
                <a:cs typeface="Times New Roman"/>
                <a:sym typeface="Times New Roman"/>
              </a:rPr>
              <a:t>:</a:t>
            </a:r>
            <a:r>
              <a:rPr lang="en-US" sz="1500">
                <a:solidFill>
                  <a:schemeClr val="dk1"/>
                </a:solidFill>
                <a:highlight>
                  <a:srgbClr val="FFFFFF"/>
                </a:highlight>
                <a:latin typeface="Times New Roman"/>
                <a:ea typeface="Times New Roman"/>
                <a:cs typeface="Times New Roman"/>
                <a:sym typeface="Times New Roman"/>
              </a:rPr>
              <a:t>.</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dk2"/>
                </a:solidFill>
                <a:highlight>
                  <a:srgbClr val="FFFFFF"/>
                </a:highlight>
                <a:latin typeface="Times New Roman"/>
                <a:ea typeface="Times New Roman"/>
                <a:cs typeface="Times New Roman"/>
                <a:sym typeface="Times New Roman"/>
              </a:rPr>
              <a:t>5.1 Assumptions</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Embedded real-time environment, or compatible, available on platform if the client changes or upgrades their office system, the internet Banking System will not be guaranteed to function unless the new operating system is fully compatible with the current system as described in section 3 of this document. All timings stated in this SRS shall be adhered to within +/- 10% all requirements are addressed in this version of the Online Banking System. No requirements are delayed to future versions.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dk2"/>
                </a:solidFill>
                <a:highlight>
                  <a:srgbClr val="FFFFFF"/>
                </a:highlight>
                <a:latin typeface="Times New Roman"/>
                <a:ea typeface="Times New Roman"/>
                <a:cs typeface="Times New Roman"/>
                <a:sym typeface="Times New Roman"/>
              </a:rPr>
              <a:t>5.2 Dependencies</a:t>
            </a:r>
            <a:r>
              <a:rPr b="1" lang="en-US" sz="2000">
                <a:solidFill>
                  <a:schemeClr val="dk2"/>
                </a:solidFill>
                <a:highlight>
                  <a:srgbClr val="FFFFFF"/>
                </a:highlight>
                <a:latin typeface="Times New Roman"/>
                <a:ea typeface="Times New Roman"/>
                <a:cs typeface="Times New Roman"/>
                <a:sym typeface="Times New Roman"/>
              </a:rPr>
              <a:t>:</a:t>
            </a:r>
            <a:endParaRPr b="1" sz="20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various numbers of users and services on the internet Banking system </a:t>
            </a:r>
            <a:endParaRPr sz="1500">
              <a:solidFill>
                <a:schemeClr val="dk1"/>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1)	Power source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rPr>
              <a:t>        2)	</a:t>
            </a:r>
            <a:r>
              <a:rPr lang="en-US" sz="1500">
                <a:solidFill>
                  <a:schemeClr val="dk1"/>
                </a:solidFill>
                <a:highlight>
                  <a:srgbClr val="FFFFFF"/>
                </a:highlight>
                <a:latin typeface="Times New Roman"/>
                <a:ea typeface="Times New Roman"/>
                <a:cs typeface="Times New Roman"/>
                <a:sym typeface="Times New Roman"/>
              </a:rPr>
              <a:t>Systems(User systems/Servers)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g21616e2d535_0_943"/>
          <p:cNvSpPr txBox="1"/>
          <p:nvPr/>
        </p:nvSpPr>
        <p:spPr>
          <a:xfrm>
            <a:off x="580900" y="0"/>
            <a:ext cx="8432400" cy="48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3)	</a:t>
            </a:r>
            <a:r>
              <a:rPr lang="en-US" sz="1500">
                <a:solidFill>
                  <a:schemeClr val="dk1"/>
                </a:solidFill>
                <a:highlight>
                  <a:srgbClr val="FFFFFF"/>
                </a:highlight>
                <a:latin typeface="Times New Roman"/>
                <a:ea typeface="Times New Roman"/>
                <a:cs typeface="Times New Roman"/>
                <a:sym typeface="Times New Roman"/>
              </a:rPr>
              <a:t>Communication mediums(wired/wireless)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rPr>
              <a:t>      4)         </a:t>
            </a:r>
            <a:r>
              <a:rPr lang="en-US" sz="1500">
                <a:solidFill>
                  <a:schemeClr val="dk1"/>
                </a:solidFill>
                <a:highlight>
                  <a:srgbClr val="FFFFFF"/>
                </a:highlight>
                <a:latin typeface="Times New Roman"/>
                <a:ea typeface="Times New Roman"/>
                <a:cs typeface="Times New Roman"/>
                <a:sym typeface="Times New Roman"/>
              </a:rPr>
              <a:t>Internet Connections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500" u="sng">
                <a:solidFill>
                  <a:schemeClr val="lt2"/>
                </a:solidFill>
                <a:highlight>
                  <a:srgbClr val="FFFFFF"/>
                </a:highlight>
                <a:latin typeface="Times New Roman"/>
                <a:ea typeface="Times New Roman"/>
                <a:cs typeface="Times New Roman"/>
                <a:sym typeface="Times New Roman"/>
              </a:rPr>
              <a:t>6) Appendixes</a:t>
            </a:r>
            <a:r>
              <a:rPr b="1" lang="en-US" sz="2500" u="sng">
                <a:solidFill>
                  <a:schemeClr val="lt2"/>
                </a:solidFill>
                <a:highlight>
                  <a:srgbClr val="FFFFFF"/>
                </a:highlight>
                <a:latin typeface="Times New Roman"/>
                <a:ea typeface="Times New Roman"/>
                <a:cs typeface="Times New Roman"/>
                <a:sym typeface="Times New Roman"/>
              </a:rPr>
              <a:t>:</a:t>
            </a:r>
            <a:endParaRPr b="1" sz="2500" u="sng">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6.1 Scenario Diagrams</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500" u="sng">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5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i="1" sz="15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979" name="Google Shape;1979;g21616e2d535_0_943"/>
          <p:cNvPicPr preferRelativeResize="0"/>
          <p:nvPr/>
        </p:nvPicPr>
        <p:blipFill rotWithShape="1">
          <a:blip r:embed="rId3">
            <a:alphaModFix/>
          </a:blip>
          <a:srcRect b="0" l="-13739" r="0" t="46569"/>
          <a:stretch/>
        </p:blipFill>
        <p:spPr>
          <a:xfrm>
            <a:off x="1667575" y="1743375"/>
            <a:ext cx="5998326" cy="3245474"/>
          </a:xfrm>
          <a:prstGeom prst="rect">
            <a:avLst/>
          </a:prstGeom>
          <a:noFill/>
          <a:ln>
            <a:noFill/>
          </a:ln>
        </p:spPr>
      </p:pic>
      <p:sp>
        <p:nvSpPr>
          <p:cNvPr id="1980" name="Google Shape;1980;g21616e2d535_0_943"/>
          <p:cNvSpPr txBox="1"/>
          <p:nvPr/>
        </p:nvSpPr>
        <p:spPr>
          <a:xfrm>
            <a:off x="2232625" y="2068450"/>
            <a:ext cx="66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new user</a:t>
            </a:r>
            <a:endParaRPr/>
          </a:p>
        </p:txBody>
      </p:sp>
      <p:sp>
        <p:nvSpPr>
          <p:cNvPr id="1981" name="Google Shape;1981;g21616e2d535_0_943"/>
          <p:cNvSpPr txBox="1"/>
          <p:nvPr/>
        </p:nvSpPr>
        <p:spPr>
          <a:xfrm>
            <a:off x="3166500" y="1868350"/>
            <a:ext cx="14055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register</a:t>
            </a:r>
            <a:endParaRPr/>
          </a:p>
        </p:txBody>
      </p:sp>
      <p:sp>
        <p:nvSpPr>
          <p:cNvPr id="1982" name="Google Shape;1982;g21616e2d535_0_943"/>
          <p:cNvSpPr txBox="1"/>
          <p:nvPr/>
        </p:nvSpPr>
        <p:spPr>
          <a:xfrm>
            <a:off x="4072675" y="1743375"/>
            <a:ext cx="45771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create UID</a:t>
            </a:r>
            <a:endParaRPr/>
          </a:p>
        </p:txBody>
      </p:sp>
      <p:sp>
        <p:nvSpPr>
          <p:cNvPr id="1983" name="Google Shape;1983;g21616e2d535_0_943"/>
          <p:cNvSpPr txBox="1"/>
          <p:nvPr/>
        </p:nvSpPr>
        <p:spPr>
          <a:xfrm>
            <a:off x="5043450" y="2497075"/>
            <a:ext cx="36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Admin</a:t>
            </a:r>
            <a:endParaRPr/>
          </a:p>
        </p:txBody>
      </p:sp>
      <p:sp>
        <p:nvSpPr>
          <p:cNvPr id="1984" name="Google Shape;1984;g21616e2d535_0_943"/>
          <p:cNvSpPr txBox="1"/>
          <p:nvPr/>
        </p:nvSpPr>
        <p:spPr>
          <a:xfrm>
            <a:off x="3623550" y="2371650"/>
            <a:ext cx="76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login</a:t>
            </a:r>
            <a:endParaRPr/>
          </a:p>
        </p:txBody>
      </p:sp>
      <p:sp>
        <p:nvSpPr>
          <p:cNvPr id="1985" name="Google Shape;1985;g21616e2d535_0_943"/>
          <p:cNvSpPr txBox="1"/>
          <p:nvPr/>
        </p:nvSpPr>
        <p:spPr>
          <a:xfrm>
            <a:off x="3176600" y="2771850"/>
            <a:ext cx="54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browse</a:t>
            </a:r>
            <a:endParaRPr/>
          </a:p>
        </p:txBody>
      </p:sp>
      <p:sp>
        <p:nvSpPr>
          <p:cNvPr id="1986" name="Google Shape;1986;g21616e2d535_0_943"/>
          <p:cNvSpPr txBox="1"/>
          <p:nvPr/>
        </p:nvSpPr>
        <p:spPr>
          <a:xfrm>
            <a:off x="4072675" y="3075050"/>
            <a:ext cx="31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deposit</a:t>
            </a:r>
            <a:endParaRPr/>
          </a:p>
        </p:txBody>
      </p:sp>
      <p:sp>
        <p:nvSpPr>
          <p:cNvPr id="1987" name="Google Shape;1987;g21616e2d535_0_943"/>
          <p:cNvSpPr txBox="1"/>
          <p:nvPr/>
        </p:nvSpPr>
        <p:spPr>
          <a:xfrm>
            <a:off x="3478650" y="3450875"/>
            <a:ext cx="76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withdraw</a:t>
            </a:r>
            <a:endParaRPr/>
          </a:p>
        </p:txBody>
      </p:sp>
      <p:sp>
        <p:nvSpPr>
          <p:cNvPr id="1988" name="Google Shape;1988;g21616e2d535_0_943"/>
          <p:cNvSpPr txBox="1"/>
          <p:nvPr/>
        </p:nvSpPr>
        <p:spPr>
          <a:xfrm>
            <a:off x="4072675" y="3778450"/>
            <a:ext cx="512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purchase</a:t>
            </a:r>
            <a:endParaRPr/>
          </a:p>
        </p:txBody>
      </p:sp>
      <p:sp>
        <p:nvSpPr>
          <p:cNvPr id="1989" name="Google Shape;1989;g21616e2d535_0_943"/>
          <p:cNvSpPr txBox="1"/>
          <p:nvPr/>
        </p:nvSpPr>
        <p:spPr>
          <a:xfrm>
            <a:off x="3565525" y="4224275"/>
            <a:ext cx="534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enquiry</a:t>
            </a:r>
            <a:endParaRPr/>
          </a:p>
        </p:txBody>
      </p:sp>
      <p:sp>
        <p:nvSpPr>
          <p:cNvPr id="1990" name="Google Shape;1990;g21616e2d535_0_943"/>
          <p:cNvSpPr txBox="1"/>
          <p:nvPr/>
        </p:nvSpPr>
        <p:spPr>
          <a:xfrm>
            <a:off x="1768975" y="3075038"/>
            <a:ext cx="47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existing user</a:t>
            </a:r>
            <a:endParaRPr/>
          </a:p>
        </p:txBody>
      </p:sp>
      <p:sp>
        <p:nvSpPr>
          <p:cNvPr id="1991" name="Google Shape;1991;g21616e2d535_0_943"/>
          <p:cNvSpPr txBox="1"/>
          <p:nvPr/>
        </p:nvSpPr>
        <p:spPr>
          <a:xfrm>
            <a:off x="3290425" y="1365050"/>
            <a:ext cx="56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Figure-1: use-case Diagram</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g21616e2d535_0_970"/>
          <p:cNvSpPr txBox="1"/>
          <p:nvPr/>
        </p:nvSpPr>
        <p:spPr>
          <a:xfrm>
            <a:off x="1971825" y="903025"/>
            <a:ext cx="71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97" name="Google Shape;1997;g21616e2d535_0_970"/>
          <p:cNvPicPr preferRelativeResize="0"/>
          <p:nvPr/>
        </p:nvPicPr>
        <p:blipFill rotWithShape="1">
          <a:blip r:embed="rId3">
            <a:alphaModFix/>
          </a:blip>
          <a:srcRect b="52920" l="0" r="4269" t="7107"/>
          <a:stretch/>
        </p:blipFill>
        <p:spPr>
          <a:xfrm>
            <a:off x="671525" y="772625"/>
            <a:ext cx="7979599" cy="4143801"/>
          </a:xfrm>
          <a:prstGeom prst="rect">
            <a:avLst/>
          </a:prstGeom>
          <a:noFill/>
          <a:ln>
            <a:noFill/>
          </a:ln>
        </p:spPr>
      </p:pic>
      <p:sp>
        <p:nvSpPr>
          <p:cNvPr id="1998" name="Google Shape;1998;g21616e2d535_0_970"/>
          <p:cNvSpPr txBox="1"/>
          <p:nvPr/>
        </p:nvSpPr>
        <p:spPr>
          <a:xfrm>
            <a:off x="2710750" y="250825"/>
            <a:ext cx="8199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Figure-2: Class Diagram</a:t>
            </a:r>
            <a:endParaRPr b="1"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g21616e2d535_0_973"/>
          <p:cNvSpPr txBox="1"/>
          <p:nvPr/>
        </p:nvSpPr>
        <p:spPr>
          <a:xfrm>
            <a:off x="1797950" y="961000"/>
            <a:ext cx="73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04" name="Google Shape;2004;g21616e2d535_0_973"/>
          <p:cNvSpPr txBox="1"/>
          <p:nvPr/>
        </p:nvSpPr>
        <p:spPr>
          <a:xfrm>
            <a:off x="899650" y="250825"/>
            <a:ext cx="7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05" name="Google Shape;2005;g21616e2d535_0_973"/>
          <p:cNvSpPr txBox="1"/>
          <p:nvPr/>
        </p:nvSpPr>
        <p:spPr>
          <a:xfrm>
            <a:off x="1189425" y="1047925"/>
            <a:ext cx="79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06" name="Google Shape;2006;g21616e2d535_0_973"/>
          <p:cNvPicPr preferRelativeResize="0"/>
          <p:nvPr/>
        </p:nvPicPr>
        <p:blipFill rotWithShape="1">
          <a:blip r:embed="rId3">
            <a:alphaModFix/>
          </a:blip>
          <a:srcRect b="50917" l="0" r="0" t="0"/>
          <a:stretch/>
        </p:blipFill>
        <p:spPr>
          <a:xfrm>
            <a:off x="543600" y="729175"/>
            <a:ext cx="7982100" cy="4245200"/>
          </a:xfrm>
          <a:prstGeom prst="rect">
            <a:avLst/>
          </a:prstGeom>
          <a:noFill/>
          <a:ln>
            <a:noFill/>
          </a:ln>
        </p:spPr>
      </p:pic>
      <p:sp>
        <p:nvSpPr>
          <p:cNvPr id="2007" name="Google Shape;2007;g21616e2d535_0_973"/>
          <p:cNvSpPr txBox="1"/>
          <p:nvPr/>
        </p:nvSpPr>
        <p:spPr>
          <a:xfrm>
            <a:off x="2957075" y="243175"/>
            <a:ext cx="6866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Figure-3: E-R Diagram</a:t>
            </a:r>
            <a:endParaRPr b="1"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g21616e2d535_0_960"/>
          <p:cNvSpPr txBox="1"/>
          <p:nvPr/>
        </p:nvSpPr>
        <p:spPr>
          <a:xfrm>
            <a:off x="2058750" y="1163825"/>
            <a:ext cx="711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13" name="Google Shape;2013;g21616e2d535_0_960"/>
          <p:cNvPicPr preferRelativeResize="0"/>
          <p:nvPr/>
        </p:nvPicPr>
        <p:blipFill rotWithShape="1">
          <a:blip r:embed="rId3">
            <a:alphaModFix/>
          </a:blip>
          <a:srcRect b="0" l="0" r="0" t="48165"/>
          <a:stretch/>
        </p:blipFill>
        <p:spPr>
          <a:xfrm>
            <a:off x="671525" y="787125"/>
            <a:ext cx="8064074" cy="4131550"/>
          </a:xfrm>
          <a:prstGeom prst="rect">
            <a:avLst/>
          </a:prstGeom>
          <a:noFill/>
          <a:ln>
            <a:noFill/>
          </a:ln>
        </p:spPr>
      </p:pic>
      <p:sp>
        <p:nvSpPr>
          <p:cNvPr id="2014" name="Google Shape;2014;g21616e2d535_0_960"/>
          <p:cNvSpPr txBox="1"/>
          <p:nvPr/>
        </p:nvSpPr>
        <p:spPr>
          <a:xfrm>
            <a:off x="3176600" y="250825"/>
            <a:ext cx="6069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Figure-4: Deployment Diagram</a:t>
            </a:r>
            <a:endParaRPr b="1"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g21616e2d535_0_1000"/>
          <p:cNvSpPr txBox="1"/>
          <p:nvPr/>
        </p:nvSpPr>
        <p:spPr>
          <a:xfrm>
            <a:off x="1624100" y="714675"/>
            <a:ext cx="75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20" name="Google Shape;2020;g21616e2d535_0_1000"/>
          <p:cNvPicPr preferRelativeResize="0"/>
          <p:nvPr/>
        </p:nvPicPr>
        <p:blipFill rotWithShape="1">
          <a:blip r:embed="rId3">
            <a:alphaModFix/>
          </a:blip>
          <a:srcRect b="58053" l="0" r="0" t="0"/>
          <a:stretch/>
        </p:blipFill>
        <p:spPr>
          <a:xfrm>
            <a:off x="1624100" y="624475"/>
            <a:ext cx="6443800" cy="4349876"/>
          </a:xfrm>
          <a:prstGeom prst="rect">
            <a:avLst/>
          </a:prstGeom>
          <a:noFill/>
          <a:ln>
            <a:noFill/>
          </a:ln>
        </p:spPr>
      </p:pic>
      <p:sp>
        <p:nvSpPr>
          <p:cNvPr id="2021" name="Google Shape;2021;g21616e2d535_0_1000"/>
          <p:cNvSpPr txBox="1"/>
          <p:nvPr/>
        </p:nvSpPr>
        <p:spPr>
          <a:xfrm>
            <a:off x="3522125" y="135125"/>
            <a:ext cx="554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Figure-5: Sequence Diagram</a:t>
            </a:r>
            <a:endParaRPr b="1"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g21616e2d535_0_1003"/>
          <p:cNvSpPr txBox="1"/>
          <p:nvPr/>
        </p:nvSpPr>
        <p:spPr>
          <a:xfrm>
            <a:off x="2478925" y="946500"/>
            <a:ext cx="669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27" name="Google Shape;2027;g21616e2d535_0_1003"/>
          <p:cNvSpPr txBox="1"/>
          <p:nvPr/>
        </p:nvSpPr>
        <p:spPr>
          <a:xfrm>
            <a:off x="1783475" y="743650"/>
            <a:ext cx="73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28" name="Google Shape;2028;g21616e2d535_0_1003"/>
          <p:cNvSpPr txBox="1"/>
          <p:nvPr/>
        </p:nvSpPr>
        <p:spPr>
          <a:xfrm>
            <a:off x="522950" y="250825"/>
            <a:ext cx="8345400" cy="47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6.2 Requirements Summary</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System analysis will be performed to determine if it is feasible into design information based on policies and plans of the organization and on user requirements and to eliminate the weaknesses of the present system.</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General requirements are: -</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1.	The new system should be cost effective.</a:t>
            </a:r>
            <a:endParaRPr sz="1500">
              <a:solidFill>
                <a:schemeClr val="dk1"/>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2.	To augment management, improve productivity and services</a:t>
            </a:r>
            <a:endParaRPr sz="1500">
              <a:solidFill>
                <a:schemeClr val="dk1"/>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3.	To enhance User/System interface.</a:t>
            </a:r>
            <a:endParaRPr sz="1500">
              <a:solidFill>
                <a:schemeClr val="dk1"/>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4.	To improve information quality and usability.</a:t>
            </a:r>
            <a:endParaRPr sz="1500">
              <a:solidFill>
                <a:schemeClr val="dk1"/>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5.	To upgrade system’s reliability, availability, flexibility and growth potential.</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211"/>
          <p:cNvSpPr txBox="1"/>
          <p:nvPr>
            <p:ph idx="1" type="body"/>
          </p:nvPr>
        </p:nvSpPr>
        <p:spPr>
          <a:xfrm>
            <a:off x="481875" y="590133"/>
            <a:ext cx="6891900" cy="13671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Creation of SRS &amp; Github</a:t>
            </a:r>
            <a:endParaRPr b="1" i="0" sz="16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Create SRS : “</a:t>
            </a:r>
            <a:r>
              <a:rPr lang="en-US">
                <a:solidFill>
                  <a:schemeClr val="dk1"/>
                </a:solidFill>
                <a:latin typeface="EB Garamond Medium"/>
                <a:ea typeface="EB Garamond Medium"/>
                <a:cs typeface="EB Garamond Medium"/>
                <a:sym typeface="EB Garamond Medium"/>
              </a:rPr>
              <a:t>Internet Banking Application and Website</a:t>
            </a:r>
            <a:r>
              <a:rPr b="0" i="0" lang="en-US" sz="1400" u="none" cap="none" strike="noStrike">
                <a:solidFill>
                  <a:schemeClr val="dk1"/>
                </a:solidFill>
                <a:latin typeface="EB Garamond Medium"/>
                <a:ea typeface="EB Garamond Medium"/>
                <a:cs typeface="EB Garamond Medium"/>
                <a:sym typeface="EB Garamond Medium"/>
              </a:rPr>
              <a: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Set-up of Github account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Hands-on to various commands of Git Bash</a:t>
            </a:r>
            <a:endParaRPr b="0" i="0" sz="1400" u="none" cap="none" strike="noStrike">
              <a:solidFill>
                <a:srgbClr val="000000"/>
              </a:solidFill>
              <a:latin typeface="Public Sans"/>
              <a:ea typeface="Public Sans"/>
              <a:cs typeface="Public Sans"/>
              <a:sym typeface="Public Sans"/>
            </a:endParaRPr>
          </a:p>
        </p:txBody>
      </p:sp>
      <p:sp>
        <p:nvSpPr>
          <p:cNvPr id="1848" name="Google Shape;1848;p211"/>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different lifecycle models.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importance and how to create an SRS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various commands of Github</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b="0" i="0" sz="1600" u="none" cap="none" strike="noStrik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- 1</a:t>
            </a:r>
            <a:endParaRPr b="1" i="0" sz="1800" u="none" cap="none" strike="noStrik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g2139e008f02_0_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2034" name="Google Shape;2034;g2139e008f02_0_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Gather requirements for the project</a:t>
            </a:r>
            <a:endParaRPr b="0" sz="1000">
              <a:latin typeface="EB Garamond"/>
              <a:ea typeface="EB Garamond"/>
              <a:cs typeface="EB Garamond"/>
              <a:sym typeface="EB Garamond"/>
            </a:endParaRPr>
          </a:p>
        </p:txBody>
      </p:sp>
      <p:sp>
        <p:nvSpPr>
          <p:cNvPr id="2035" name="Google Shape;2035;g2139e008f02_0_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Prepare database design schemas</a:t>
            </a:r>
            <a:endParaRPr b="0" sz="1000">
              <a:latin typeface="EB Garamond"/>
              <a:ea typeface="EB Garamond"/>
              <a:cs typeface="EB Garamond"/>
              <a:sym typeface="EB Garamond"/>
            </a:endParaRPr>
          </a:p>
        </p:txBody>
      </p:sp>
      <p:sp>
        <p:nvSpPr>
          <p:cNvPr id="2036" name="Google Shape;2036;g2139e008f02_0_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Get your initial project Structure ready</a:t>
            </a:r>
            <a:endParaRPr b="0" sz="1000">
              <a:latin typeface="EB Garamond"/>
              <a:ea typeface="EB Garamond"/>
              <a:cs typeface="EB Garamond"/>
              <a:sym typeface="EB Garamond"/>
            </a:endParaRPr>
          </a:p>
        </p:txBody>
      </p:sp>
      <p:sp>
        <p:nvSpPr>
          <p:cNvPr id="2037" name="Google Shape;2037;g2139e008f02_0_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Initiate a git repository</a:t>
            </a:r>
            <a:endParaRPr b="0" sz="1000">
              <a:latin typeface="EB Garamond"/>
              <a:ea typeface="EB Garamond"/>
              <a:cs typeface="EB Garamond"/>
              <a:sym typeface="EB Garamond"/>
            </a:endParaRPr>
          </a:p>
        </p:txBody>
      </p:sp>
      <p:sp>
        <p:nvSpPr>
          <p:cNvPr id="2038" name="Google Shape;2038;g2139e008f02_0_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Readme.md file with description of the project</a:t>
            </a:r>
            <a:endParaRPr b="0" sz="1000">
              <a:latin typeface="EB Garamond"/>
              <a:ea typeface="EB Garamond"/>
              <a:cs typeface="EB Garamond"/>
              <a:sym typeface="EB Garamond"/>
            </a:endParaRPr>
          </a:p>
        </p:txBody>
      </p:sp>
      <p:sp>
        <p:nvSpPr>
          <p:cNvPr id="2039" name="Google Shape;2039;g2139e008f02_0_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Commit all changes with "first commit"</a:t>
            </a:r>
            <a:endParaRPr b="0" sz="1000">
              <a:latin typeface="EB Garamond"/>
              <a:ea typeface="EB Garamond"/>
              <a:cs typeface="EB Garamond"/>
              <a:sym typeface="EB Garamond"/>
            </a:endParaRPr>
          </a:p>
        </p:txBody>
      </p:sp>
      <p:sp>
        <p:nvSpPr>
          <p:cNvPr id="2040" name="Google Shape;2040;g2139e008f02_0_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repository on github related to  project</a:t>
            </a:r>
            <a:endParaRPr b="0" sz="1000">
              <a:latin typeface="EB Garamond"/>
              <a:ea typeface="EB Garamond"/>
              <a:cs typeface="EB Garamond"/>
              <a:sym typeface="EB Garamond"/>
            </a:endParaRPr>
          </a:p>
        </p:txBody>
      </p:sp>
      <p:sp>
        <p:nvSpPr>
          <p:cNvPr id="2041" name="Google Shape;2041;g2139e008f02_0_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your changes to github</a:t>
            </a:r>
            <a:endParaRPr b="0" sz="1000">
              <a:latin typeface="EB Garamond"/>
              <a:ea typeface="EB Garamond"/>
              <a:cs typeface="EB Garamond"/>
              <a:sym typeface="EB Garamond"/>
            </a:endParaRPr>
          </a:p>
        </p:txBody>
      </p:sp>
      <p:sp>
        <p:nvSpPr>
          <p:cNvPr id="2042" name="Google Shape;2042;g2139e008f02_0_11"/>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2"/>
                </a:solidFill>
                <a:latin typeface="EB Garamond"/>
                <a:ea typeface="EB Garamond"/>
                <a:cs typeface="EB Garamond"/>
                <a:sym typeface="EB Garamond"/>
              </a:rPr>
              <a:t>Assessment Parameter</a:t>
            </a:r>
            <a:endParaRPr b="1" i="0" sz="2400" u="none" cap="none" strike="noStrike">
              <a:solidFill>
                <a:schemeClr val="dk2"/>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2048" name="Google Shape;2048;p212"/>
          <p:cNvSpPr txBox="1"/>
          <p:nvPr>
            <p:ph idx="2" type="body"/>
          </p:nvPr>
        </p:nvSpPr>
        <p:spPr>
          <a:xfrm>
            <a:off x="4089330" y="2220109"/>
            <a:ext cx="2722200" cy="30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BD8738"/>
              </a:buClr>
              <a:buSzPts val="2000"/>
              <a:buNone/>
            </a:pPr>
            <a:r>
              <a:rPr lang="en-US">
                <a:solidFill>
                  <a:srgbClr val="BD8738"/>
                </a:solidFill>
              </a:rPr>
              <a:t> Github Link </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pic>
        <p:nvPicPr>
          <p:cNvPr id="2053" name="Google Shape;2053;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g2139e008f02_0_0"/>
          <p:cNvSpPr txBox="1"/>
          <p:nvPr/>
        </p:nvSpPr>
        <p:spPr>
          <a:xfrm>
            <a:off x="445777" y="210713"/>
            <a:ext cx="8440800" cy="250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US" sz="2500" u="sng">
                <a:solidFill>
                  <a:schemeClr val="dk2"/>
                </a:solidFill>
                <a:latin typeface="EB Garamond"/>
                <a:ea typeface="EB Garamond"/>
                <a:cs typeface="EB Garamond"/>
                <a:sym typeface="EB Garamond"/>
              </a:rPr>
              <a:t>1) </a:t>
            </a:r>
            <a:r>
              <a:rPr b="1" lang="en-US" sz="2500" u="sng">
                <a:solidFill>
                  <a:schemeClr val="dk2"/>
                </a:solidFill>
                <a:latin typeface="EB Garamond"/>
                <a:ea typeface="EB Garamond"/>
                <a:cs typeface="EB Garamond"/>
                <a:sym typeface="EB Garamond"/>
              </a:rPr>
              <a:t> </a:t>
            </a:r>
            <a:r>
              <a:rPr b="1" i="1" lang="en-US" sz="2500" u="sng">
                <a:solidFill>
                  <a:schemeClr val="dk2"/>
                </a:solidFill>
                <a:latin typeface="EB Garamond"/>
                <a:ea typeface="EB Garamond"/>
                <a:cs typeface="EB Garamond"/>
                <a:sym typeface="EB Garamond"/>
              </a:rPr>
              <a:t>Introduction and Preliminary Investigation</a:t>
            </a:r>
            <a:r>
              <a:rPr b="1" lang="en-US" sz="2500" u="sng">
                <a:solidFill>
                  <a:schemeClr val="dk2"/>
                </a:solidFill>
                <a:latin typeface="EB Garamond"/>
                <a:ea typeface="EB Garamond"/>
                <a:cs typeface="EB Garamond"/>
                <a:sym typeface="EB Garamond"/>
              </a:rPr>
              <a:t>:</a:t>
            </a:r>
            <a:endParaRPr b="1" sz="2500" u="sng">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800"/>
              <a:buFont typeface="Arial"/>
              <a:buNone/>
            </a:pPr>
            <a:r>
              <a:rPr b="1" lang="en-US" sz="2500">
                <a:solidFill>
                  <a:schemeClr val="dk2"/>
                </a:solidFill>
                <a:latin typeface="EB Garamond"/>
                <a:ea typeface="EB Garamond"/>
                <a:cs typeface="EB Garamond"/>
                <a:sym typeface="EB Garamond"/>
              </a:rPr>
              <a:t>         </a:t>
            </a:r>
            <a:r>
              <a:rPr lang="en-US" sz="1500">
                <a:solidFill>
                  <a:schemeClr val="dk1"/>
                </a:solidFill>
                <a:highlight>
                  <a:srgbClr val="FFFFFF"/>
                </a:highlight>
                <a:latin typeface="Times New Roman"/>
                <a:ea typeface="Times New Roman"/>
                <a:cs typeface="Times New Roman"/>
                <a:sym typeface="Times New Roman"/>
              </a:rPr>
              <a:t>This web application must be easy to use and at the same time be sufficiently featuring rich to manage all the site content. It needs to be suitably intuitive for a committed webmaster who wishes to personalize the site.</a:t>
            </a:r>
            <a:endParaRPr sz="1500">
              <a:solidFill>
                <a:schemeClr val="dk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1" lang="en-US" sz="2500">
                <a:solidFill>
                  <a:schemeClr val="dk2"/>
                </a:solidFill>
                <a:highlight>
                  <a:srgbClr val="FFFFFF"/>
                </a:highlight>
                <a:latin typeface="Times New Roman"/>
                <a:ea typeface="Times New Roman"/>
                <a:cs typeface="Times New Roman"/>
                <a:sym typeface="Times New Roman"/>
              </a:rPr>
              <a:t>1.1 Purpose</a:t>
            </a:r>
            <a:r>
              <a:rPr b="1" lang="en-US" sz="2500">
                <a:solidFill>
                  <a:schemeClr val="dk2"/>
                </a:solidFill>
                <a:highlight>
                  <a:srgbClr val="FFFFFF"/>
                </a:highlight>
                <a:latin typeface="Times New Roman"/>
                <a:ea typeface="Times New Roman"/>
                <a:cs typeface="Times New Roman"/>
                <a:sym typeface="Times New Roman"/>
              </a:rPr>
              <a:t>:</a:t>
            </a:r>
            <a:endParaRPr b="1" sz="1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750">
                <a:solidFill>
                  <a:schemeClr val="dk1"/>
                </a:solidFill>
                <a:highlight>
                  <a:srgbClr val="FFFFFF"/>
                </a:highlight>
                <a:latin typeface="Times New Roman"/>
                <a:ea typeface="Times New Roman"/>
                <a:cs typeface="Times New Roman"/>
                <a:sym typeface="Times New Roman"/>
              </a:rPr>
              <a:t>      </a:t>
            </a:r>
            <a:r>
              <a:rPr lang="en-US" sz="1500">
                <a:solidFill>
                  <a:schemeClr val="dk1"/>
                </a:solidFill>
                <a:highlight>
                  <a:srgbClr val="FFFFFF"/>
                </a:highlight>
                <a:latin typeface="Times New Roman"/>
                <a:ea typeface="Times New Roman"/>
                <a:cs typeface="Times New Roman"/>
                <a:sym typeface="Times New Roman"/>
              </a:rPr>
              <a:t> This document details the software requirements for the internet Banking system project. It defines what the problem is and what problems a complete solution has to solve. The intended audiences for this document are the development team,the team manager,the customer and all other </a:t>
            </a:r>
            <a:r>
              <a:rPr lang="en-US" sz="1500">
                <a:solidFill>
                  <a:schemeClr val="dk1"/>
                </a:solidFill>
                <a:highlight>
                  <a:srgbClr val="FFFFFF"/>
                </a:highlight>
                <a:latin typeface="Times New Roman"/>
                <a:ea typeface="Times New Roman"/>
                <a:cs typeface="Times New Roman"/>
                <a:sym typeface="Times New Roman"/>
              </a:rPr>
              <a:t>stakeholders</a:t>
            </a:r>
            <a:r>
              <a:rPr lang="en-US" sz="1500">
                <a:solidFill>
                  <a:schemeClr val="dk1"/>
                </a:solidFill>
                <a:highlight>
                  <a:srgbClr val="FFFFFF"/>
                </a:highlight>
                <a:latin typeface="Times New Roman"/>
                <a:ea typeface="Times New Roman"/>
                <a:cs typeface="Times New Roman"/>
                <a:sym typeface="Times New Roman"/>
              </a:rPr>
              <a:t> in the system</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500">
                <a:solidFill>
                  <a:schemeClr val="dk2"/>
                </a:solidFill>
                <a:highlight>
                  <a:srgbClr val="FFFFFF"/>
                </a:highlight>
                <a:latin typeface="Times New Roman"/>
                <a:ea typeface="Times New Roman"/>
                <a:cs typeface="Times New Roman"/>
                <a:sym typeface="Times New Roman"/>
              </a:rPr>
              <a:t>1.2 Scope</a:t>
            </a:r>
            <a:r>
              <a:rPr b="1" lang="en-US" sz="2500">
                <a:solidFill>
                  <a:schemeClr val="dk2"/>
                </a:solidFill>
                <a:highlight>
                  <a:srgbClr val="FFFFFF"/>
                </a:highlight>
                <a:latin typeface="Times New Roman"/>
                <a:ea typeface="Times New Roman"/>
                <a:cs typeface="Times New Roman"/>
                <a:sym typeface="Times New Roman"/>
              </a:rPr>
              <a:t>:</a:t>
            </a:r>
            <a:endParaRPr b="1" sz="25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750">
                <a:solidFill>
                  <a:schemeClr val="dk1"/>
                </a:solidFill>
                <a:highlight>
                  <a:srgbClr val="FFFFFF"/>
                </a:highlight>
                <a:latin typeface="Times New Roman"/>
                <a:ea typeface="Times New Roman"/>
                <a:cs typeface="Times New Roman"/>
                <a:sym typeface="Times New Roman"/>
              </a:rPr>
              <a:t>      </a:t>
            </a:r>
            <a:r>
              <a:rPr lang="en-US" sz="1500">
                <a:solidFill>
                  <a:schemeClr val="dk1"/>
                </a:solidFill>
                <a:highlight>
                  <a:srgbClr val="FFFFFF"/>
                </a:highlight>
                <a:latin typeface="Times New Roman"/>
                <a:ea typeface="Times New Roman"/>
                <a:cs typeface="Times New Roman"/>
                <a:sym typeface="Times New Roman"/>
              </a:rPr>
              <a:t>New software needs to be built for internet Banking system. For this, a new user should easily be able to get application form, fill that form manually and submit with proof in nearest banks or online. The new user first registers themselves, by applying at the Net Banking site, then fills and submits the form to bank. Finally, the Admin grants the access after verifying the details about new users request and activates the users’ account.</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1" sz="175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800"/>
              <a:buFont typeface="Arial"/>
              <a:buNone/>
            </a:pPr>
            <a:r>
              <a:rPr b="1" lang="en-US" sz="1750">
                <a:solidFill>
                  <a:schemeClr val="dk2"/>
                </a:solidFill>
                <a:latin typeface="EB Garamond"/>
                <a:ea typeface="EB Garamond"/>
                <a:cs typeface="EB Garamond"/>
                <a:sym typeface="EB Garamond"/>
              </a:rPr>
              <a:t>                        </a:t>
            </a:r>
            <a:endParaRPr b="1" sz="175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b="-3320" l="-65210" r="65210" t="3320"/>
          <a:stretch/>
        </p:blipFill>
        <p:spPr>
          <a:xfrm>
            <a:off x="-74375" y="-235475"/>
            <a:ext cx="9144000" cy="5143500"/>
          </a:xfrm>
          <a:prstGeom prst="rect">
            <a:avLst/>
          </a:prstGeom>
          <a:noFill/>
          <a:ln>
            <a:noFill/>
          </a:ln>
        </p:spPr>
      </p:pic>
      <p:sp>
        <p:nvSpPr>
          <p:cNvPr id="1860" name="Google Shape;1860;g2139e008f02_0_0"/>
          <p:cNvSpPr txBox="1"/>
          <p:nvPr/>
        </p:nvSpPr>
        <p:spPr>
          <a:xfrm>
            <a:off x="4" y="3174996"/>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1f60d30b343_1_0"/>
          <p:cNvSpPr txBox="1"/>
          <p:nvPr/>
        </p:nvSpPr>
        <p:spPr>
          <a:xfrm>
            <a:off x="-483375" y="13980400"/>
            <a:ext cx="7535700" cy="1018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5</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This web application must be easy to use and at the same time be sufficiently featuring rich to</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manage all the site content. It needs to be suitably intuitive for a committed webmaster who</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wishes to personalize the site.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 </a:t>
            </a:r>
            <a:endParaRPr b="1"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1.1 Purpose</a:t>
            </a:r>
            <a:endParaRPr b="1"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This document details the software requirements for the Online Banking system project. It</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defines what the problem is and what problems a complete solution has to solve. The intended</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audiences for this document are the development team, the team manager, the customer and all</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other stakeholders in the system.</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1.2 Scope</a:t>
            </a:r>
            <a:endParaRPr b="1"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New software needs to be built for Online Banking system. For this, a new user should easily be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able to get application form, fill that form manually and submit with proof in nearest banks or</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online. The new user first registers themselves, by applying at the Net Banking site, then fills and</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submits the form to bank. Finally, the Admin grants the access after verifying the details about</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new users request and activates the users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account.</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US" sz="1500">
                <a:solidFill>
                  <a:schemeClr val="dk1"/>
                </a:solidFill>
                <a:highlight>
                  <a:srgbClr val="FFFFFF"/>
                </a:highlight>
                <a:latin typeface="Times New Roman"/>
                <a:ea typeface="Times New Roman"/>
                <a:cs typeface="Times New Roman"/>
                <a:sym typeface="Times New Roman"/>
              </a:rPr>
              <a:t>1.3 Overview</a:t>
            </a:r>
            <a:endParaRPr b="1"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Online Banking System project captures activities performed by different roles in real life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banking which provides enhanced techniques for maintaining the required information up-to-</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date, which results in efficiency. The project gives real life understanding of Online Banking</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System and Activities performed by various roles in the supply chain. New users can register</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through online application form which is available in our website. After registration the system,</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it will automatically generate a printout copy, by which they can open a new account in the bank.</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Online banking</a:t>
            </a:r>
            <a:r>
              <a:rPr lang="en-US" sz="6250">
                <a:solidFill>
                  <a:schemeClr val="dk1"/>
                </a:solidFill>
                <a:highlight>
                  <a:srgbClr val="FFFFFF"/>
                </a:highlight>
                <a:latin typeface="Times New Roman"/>
                <a:ea typeface="Times New Roman"/>
                <a:cs typeface="Times New Roman"/>
                <a:sym typeface="Times New Roman"/>
              </a:rPr>
              <a:t> services will also be available for all the existing customers.</a:t>
            </a:r>
            <a:endParaRPr sz="6250">
              <a:solidFill>
                <a:schemeClr val="dk1"/>
              </a:solidFill>
              <a:highlight>
                <a:srgbClr val="FFFFFF"/>
              </a:highlight>
              <a:latin typeface="Times New Roman"/>
              <a:ea typeface="Times New Roman"/>
              <a:cs typeface="Times New Roman"/>
              <a:sym typeface="Times New Roman"/>
            </a:endParaRPr>
          </a:p>
        </p:txBody>
      </p:sp>
      <p:sp>
        <p:nvSpPr>
          <p:cNvPr id="1866" name="Google Shape;1866;g1f60d30b343_1_0"/>
          <p:cNvSpPr txBox="1"/>
          <p:nvPr/>
        </p:nvSpPr>
        <p:spPr>
          <a:xfrm>
            <a:off x="511825" y="99150"/>
            <a:ext cx="86322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500">
                <a:solidFill>
                  <a:schemeClr val="dk2"/>
                </a:solidFill>
                <a:highlight>
                  <a:srgbClr val="FFFFFF"/>
                </a:highlight>
                <a:latin typeface="Times New Roman"/>
                <a:ea typeface="Times New Roman"/>
                <a:cs typeface="Times New Roman"/>
                <a:sym typeface="Times New Roman"/>
              </a:rPr>
              <a:t>1.3 Overview</a:t>
            </a:r>
            <a:r>
              <a:rPr b="1" lang="en-US" sz="2500">
                <a:solidFill>
                  <a:schemeClr val="dk2"/>
                </a:solidFill>
                <a:highlight>
                  <a:srgbClr val="FFFFFF"/>
                </a:highlight>
                <a:latin typeface="Times New Roman"/>
                <a:ea typeface="Times New Roman"/>
                <a:cs typeface="Times New Roman"/>
                <a:sym typeface="Times New Roman"/>
              </a:rPr>
              <a:t>:</a:t>
            </a:r>
            <a:endParaRPr b="1" sz="25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Internet Banking System project captures activities performed by different roles in real life banking which provides enhanced techniques for maintaining the required information up-to-date, which results in efficiency. The project gives real life understanding of internet Banking System and Activities performed by various roles in the supply chain. New users can register through online application form which available in our website. After registration the system, it will automatically generate a printout copy, by which they can open a new account in the bank. internet banking services will also be available for all the existing customers.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p:txBody>
      </p:sp>
      <p:sp>
        <p:nvSpPr>
          <p:cNvPr id="1867" name="Google Shape;1867;g1f60d30b343_1_0"/>
          <p:cNvSpPr txBox="1"/>
          <p:nvPr/>
        </p:nvSpPr>
        <p:spPr>
          <a:xfrm>
            <a:off x="449975" y="2416825"/>
            <a:ext cx="8632200" cy="26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500">
                <a:solidFill>
                  <a:schemeClr val="lt2"/>
                </a:solidFill>
              </a:rPr>
              <a:t>2) </a:t>
            </a:r>
            <a:r>
              <a:rPr b="1" i="1" lang="en-US" sz="2500" u="sng">
                <a:solidFill>
                  <a:schemeClr val="lt2"/>
                </a:solidFill>
              </a:rPr>
              <a:t>Overall Description</a:t>
            </a:r>
            <a:r>
              <a:rPr b="1" lang="en-US" sz="2500" u="sng">
                <a:solidFill>
                  <a:schemeClr val="lt2"/>
                </a:solidFill>
              </a:rPr>
              <a:t>:</a:t>
            </a:r>
            <a:endParaRPr b="1" sz="2500" u="sng">
              <a:solidFill>
                <a:schemeClr val="lt2"/>
              </a:solidFill>
            </a:endParaRPr>
          </a:p>
          <a:p>
            <a:pPr indent="0" lvl="0" marL="0" rtl="0" algn="l">
              <a:spcBef>
                <a:spcPts val="0"/>
              </a:spcBef>
              <a:spcAft>
                <a:spcPts val="0"/>
              </a:spcAft>
              <a:buClr>
                <a:schemeClr val="dk1"/>
              </a:buClr>
              <a:buSzPts val="1100"/>
              <a:buFont typeface="Arial"/>
              <a:buNone/>
            </a:pPr>
            <a:r>
              <a:rPr lang="en-US" sz="1200">
                <a:solidFill>
                  <a:schemeClr val="dk1"/>
                </a:solidFill>
                <a:highlight>
                  <a:srgbClr val="FFFFFF"/>
                </a:highlight>
                <a:latin typeface="Times New Roman"/>
                <a:ea typeface="Times New Roman"/>
                <a:cs typeface="Times New Roman"/>
                <a:sym typeface="Times New Roman"/>
              </a:rPr>
              <a:t>               </a:t>
            </a:r>
            <a:r>
              <a:rPr lang="en-US" sz="1500">
                <a:solidFill>
                  <a:schemeClr val="dk1"/>
                </a:solidFill>
                <a:highlight>
                  <a:srgbClr val="FFFFFF"/>
                </a:highlight>
                <a:latin typeface="Times New Roman"/>
                <a:ea typeface="Times New Roman"/>
                <a:cs typeface="Times New Roman"/>
                <a:sym typeface="Times New Roman"/>
              </a:rPr>
              <a:t>The application is to be fully-functional bank software. It will consist of a few different modules:-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first module is to be a software application that can be used by bank customers Online. This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application will allow the user to deposit, withdraw and transfer funds and check balance.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second module is to be a software application that is used within the bank creates the new user accounts. This application will allow everything the Online allows as well as some additional features.These features include; account creation, account deletion, customer records, and reports. Both pieces of software will be linked to a central bank server. This server will handle multiple threads and will therefore allow for simultaneous access of multiple users. It will provide for user authentication and will store all data. In these all are handled by Administrator.</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1500" u="sng">
              <a:solidFill>
                <a:schemeClr val="lt2"/>
              </a:solidFill>
            </a:endParaRPr>
          </a:p>
          <a:p>
            <a:pPr indent="0" lvl="0" marL="0" rtl="0" algn="l">
              <a:spcBef>
                <a:spcPts val="0"/>
              </a:spcBef>
              <a:spcAft>
                <a:spcPts val="0"/>
              </a:spcAft>
              <a:buNone/>
            </a:pPr>
            <a:r>
              <a:t/>
            </a:r>
            <a:endParaRPr b="1" sz="1500" u="sng">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g1f60d30b343_1_6"/>
          <p:cNvSpPr txBox="1"/>
          <p:nvPr/>
        </p:nvSpPr>
        <p:spPr>
          <a:xfrm>
            <a:off x="532950" y="161125"/>
            <a:ext cx="8611200" cy="232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US" sz="2500">
                <a:solidFill>
                  <a:schemeClr val="lt2"/>
                </a:solidFill>
                <a:highlight>
                  <a:srgbClr val="FFFFFF"/>
                </a:highlight>
                <a:latin typeface="Times New Roman"/>
                <a:ea typeface="Times New Roman"/>
                <a:cs typeface="Times New Roman"/>
                <a:sym typeface="Times New Roman"/>
              </a:rPr>
              <a:t>2.1 Product Perspective:</a:t>
            </a:r>
            <a:endParaRPr b="1" i="1" sz="25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internet Banking System is the software, which manages the various users with independent access. The internet Banking is a special order software system. It will be used in the stated configuration of online.</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i="1" lang="en-US" sz="2000">
                <a:solidFill>
                  <a:schemeClr val="lt2"/>
                </a:solidFill>
                <a:highlight>
                  <a:srgbClr val="FFFFFF"/>
                </a:highlight>
                <a:latin typeface="Times New Roman"/>
                <a:ea typeface="Times New Roman"/>
                <a:cs typeface="Times New Roman"/>
                <a:sym typeface="Times New Roman"/>
              </a:rPr>
              <a:t>2.1.1 System Interfaces</a:t>
            </a:r>
            <a:r>
              <a:rPr b="1" lang="en-US" sz="2500">
                <a:solidFill>
                  <a:schemeClr val="lt2"/>
                </a:solidFill>
                <a:highlight>
                  <a:srgbClr val="FFFFFF"/>
                </a:highlight>
                <a:latin typeface="Times New Roman"/>
                <a:ea typeface="Times New Roman"/>
                <a:cs typeface="Times New Roman"/>
                <a:sym typeface="Times New Roman"/>
              </a:rPr>
              <a:t>:</a:t>
            </a:r>
            <a:endParaRPr b="1" sz="25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873" name="Google Shape;1873;g1f60d30b343_1_6"/>
          <p:cNvPicPr preferRelativeResize="0"/>
          <p:nvPr/>
        </p:nvPicPr>
        <p:blipFill rotWithShape="1">
          <a:blip r:embed="rId3">
            <a:alphaModFix/>
          </a:blip>
          <a:srcRect b="-4266" l="-1110" r="4529" t="-13602"/>
          <a:stretch/>
        </p:blipFill>
        <p:spPr>
          <a:xfrm>
            <a:off x="399975" y="1499675"/>
            <a:ext cx="7553449" cy="3482575"/>
          </a:xfrm>
          <a:prstGeom prst="rect">
            <a:avLst/>
          </a:prstGeom>
          <a:noFill/>
          <a:ln>
            <a:noFill/>
          </a:ln>
        </p:spPr>
      </p:pic>
      <p:sp>
        <p:nvSpPr>
          <p:cNvPr id="1874" name="Google Shape;1874;g1f60d30b343_1_6"/>
          <p:cNvSpPr txBox="1"/>
          <p:nvPr/>
        </p:nvSpPr>
        <p:spPr>
          <a:xfrm>
            <a:off x="5986300" y="4359200"/>
            <a:ext cx="30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withdraw</a:t>
            </a:r>
            <a:endParaRPr b="1"/>
          </a:p>
        </p:txBody>
      </p:sp>
      <p:sp>
        <p:nvSpPr>
          <p:cNvPr id="1875" name="Google Shape;1875;g1f60d30b343_1_6"/>
          <p:cNvSpPr txBox="1"/>
          <p:nvPr/>
        </p:nvSpPr>
        <p:spPr>
          <a:xfrm>
            <a:off x="3395950" y="4424375"/>
            <a:ext cx="48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transact</a:t>
            </a:r>
            <a:endParaRPr b="1"/>
          </a:p>
        </p:txBody>
      </p:sp>
      <p:sp>
        <p:nvSpPr>
          <p:cNvPr id="1876" name="Google Shape;1876;g1f60d30b343_1_6"/>
          <p:cNvSpPr txBox="1"/>
          <p:nvPr/>
        </p:nvSpPr>
        <p:spPr>
          <a:xfrm>
            <a:off x="5230250" y="3601975"/>
            <a:ext cx="35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user</a:t>
            </a:r>
            <a:endParaRPr b="1"/>
          </a:p>
        </p:txBody>
      </p:sp>
      <p:sp>
        <p:nvSpPr>
          <p:cNvPr id="1877" name="Google Shape;1877;g1f60d30b343_1_6"/>
          <p:cNvSpPr txBox="1"/>
          <p:nvPr/>
        </p:nvSpPr>
        <p:spPr>
          <a:xfrm>
            <a:off x="3619150" y="2535700"/>
            <a:ext cx="45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admin</a:t>
            </a:r>
            <a:endParaRPr b="1"/>
          </a:p>
        </p:txBody>
      </p:sp>
      <p:sp>
        <p:nvSpPr>
          <p:cNvPr id="1878" name="Google Shape;1878;g1f60d30b343_1_6"/>
          <p:cNvSpPr txBox="1"/>
          <p:nvPr/>
        </p:nvSpPr>
        <p:spPr>
          <a:xfrm>
            <a:off x="5862350" y="2371650"/>
            <a:ext cx="294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access</a:t>
            </a:r>
            <a:endParaRPr b="1"/>
          </a:p>
        </p:txBody>
      </p:sp>
      <p:sp>
        <p:nvSpPr>
          <p:cNvPr id="1879" name="Google Shape;1879;g1f60d30b343_1_6"/>
          <p:cNvSpPr txBox="1"/>
          <p:nvPr/>
        </p:nvSpPr>
        <p:spPr>
          <a:xfrm>
            <a:off x="6048250" y="2986813"/>
            <a:ext cx="27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deposit</a:t>
            </a:r>
            <a:endParaRPr b="1"/>
          </a:p>
        </p:txBody>
      </p:sp>
      <p:sp>
        <p:nvSpPr>
          <p:cNvPr id="1880" name="Google Shape;1880;g1f60d30b343_1_6"/>
          <p:cNvSpPr txBox="1"/>
          <p:nvPr/>
        </p:nvSpPr>
        <p:spPr>
          <a:xfrm>
            <a:off x="740288" y="2371675"/>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grant</a:t>
            </a:r>
            <a:endParaRPr b="1"/>
          </a:p>
        </p:txBody>
      </p:sp>
      <p:sp>
        <p:nvSpPr>
          <p:cNvPr id="1881" name="Google Shape;1881;g1f60d30b343_1_6"/>
          <p:cNvSpPr txBox="1"/>
          <p:nvPr/>
        </p:nvSpPr>
        <p:spPr>
          <a:xfrm>
            <a:off x="607300" y="2986813"/>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register</a:t>
            </a:r>
            <a:endParaRPr b="1"/>
          </a:p>
        </p:txBody>
      </p:sp>
      <p:sp>
        <p:nvSpPr>
          <p:cNvPr id="1882" name="Google Shape;1882;g1f60d30b343_1_6"/>
          <p:cNvSpPr txBox="1"/>
          <p:nvPr/>
        </p:nvSpPr>
        <p:spPr>
          <a:xfrm>
            <a:off x="1763750" y="3601975"/>
            <a:ext cx="28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new user</a:t>
            </a:r>
            <a:endParaRPr b="1"/>
          </a:p>
        </p:txBody>
      </p:sp>
      <p:sp>
        <p:nvSpPr>
          <p:cNvPr id="1883" name="Google Shape;1883;g1f60d30b343_1_6"/>
          <p:cNvSpPr txBox="1"/>
          <p:nvPr/>
        </p:nvSpPr>
        <p:spPr>
          <a:xfrm>
            <a:off x="740300" y="435920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apply</a:t>
            </a:r>
            <a:endParaRPr b="1"/>
          </a:p>
        </p:txBody>
      </p:sp>
      <p:sp>
        <p:nvSpPr>
          <p:cNvPr id="1884" name="Google Shape;1884;g1f60d30b343_1_6"/>
          <p:cNvSpPr txBox="1"/>
          <p:nvPr/>
        </p:nvSpPr>
        <p:spPr>
          <a:xfrm>
            <a:off x="3073700" y="2156550"/>
            <a:ext cx="60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85" name="Google Shape;1885;g1f60d30b343_1_6"/>
          <p:cNvSpPr txBox="1"/>
          <p:nvPr/>
        </p:nvSpPr>
        <p:spPr>
          <a:xfrm>
            <a:off x="3297000" y="2002563"/>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context diagram</a:t>
            </a:r>
            <a:endParaRPr b="1"/>
          </a:p>
        </p:txBody>
      </p:sp>
      <p:cxnSp>
        <p:nvCxnSpPr>
          <p:cNvPr id="1886" name="Google Shape;1886;g1f60d30b343_1_6"/>
          <p:cNvCxnSpPr/>
          <p:nvPr/>
        </p:nvCxnSpPr>
        <p:spPr>
          <a:xfrm>
            <a:off x="7953425" y="1967175"/>
            <a:ext cx="3600" cy="387600"/>
          </a:xfrm>
          <a:prstGeom prst="straightConnector1">
            <a:avLst/>
          </a:prstGeom>
          <a:noFill/>
          <a:ln cap="flat" cmpd="sng" w="114300">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g1f60d30b343_1_9"/>
          <p:cNvSpPr txBox="1"/>
          <p:nvPr/>
        </p:nvSpPr>
        <p:spPr>
          <a:xfrm>
            <a:off x="508050" y="111550"/>
            <a:ext cx="8536800" cy="521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2.1.2 User Interfaces:</a:t>
            </a:r>
            <a:endParaRPr b="1" i="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There are four different ways for a user to interact with the system:</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1700">
                <a:solidFill>
                  <a:schemeClr val="dk1"/>
                </a:solidFill>
                <a:highlight>
                  <a:srgbClr val="FFFFFF"/>
                </a:highlight>
                <a:latin typeface="Times New Roman"/>
                <a:ea typeface="Times New Roman"/>
                <a:cs typeface="Times New Roman"/>
                <a:sym typeface="Times New Roman"/>
              </a:rPr>
              <a:t>Viewers:</a:t>
            </a:r>
            <a:endParaRPr b="1" i="1" sz="17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Many unknown persons or un-authenticated persons visit the Bank official site via internet. They collect the information and search what are the schemes are available in the bank web page. Those viewers or visitors became the customer of the bank.</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1700">
                <a:solidFill>
                  <a:schemeClr val="dk1"/>
                </a:solidFill>
                <a:highlight>
                  <a:srgbClr val="FFFFFF"/>
                </a:highlight>
                <a:latin typeface="Times New Roman"/>
                <a:ea typeface="Times New Roman"/>
                <a:cs typeface="Times New Roman"/>
                <a:sym typeface="Times New Roman"/>
              </a:rPr>
              <a:t>New User:</a:t>
            </a:r>
            <a:endParaRPr b="1" i="1" sz="17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Who all visited that Bank webpage or heard about the bank those persons getting ready to start account in bank. They register the bank application form, submit and start account in the nearest bank.</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1700">
                <a:solidFill>
                  <a:schemeClr val="dk1"/>
                </a:solidFill>
                <a:highlight>
                  <a:srgbClr val="FFFFFF"/>
                </a:highlight>
                <a:latin typeface="Times New Roman"/>
                <a:ea typeface="Times New Roman"/>
                <a:cs typeface="Times New Roman"/>
                <a:sym typeface="Times New Roman"/>
              </a:rPr>
              <a:t>Existing User:</a:t>
            </a:r>
            <a:endParaRPr b="1" i="1" sz="17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Existing user is the most typical user of the internet Banking system. Each Users have their own account and registered or authorized login access. The Existing user can login in online to their account perform the operation of deposit, withdrawn, transfer, balance queries and transactions. All the operation of the banking do in online it helpful for user because save time and efficient process.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1700">
                <a:solidFill>
                  <a:schemeClr val="dk1"/>
                </a:solidFill>
                <a:highlight>
                  <a:srgbClr val="FFFFFF"/>
                </a:highlight>
                <a:latin typeface="Times New Roman"/>
                <a:ea typeface="Times New Roman"/>
                <a:cs typeface="Times New Roman"/>
                <a:sym typeface="Times New Roman"/>
              </a:rPr>
              <a:t>Administrator:</a:t>
            </a:r>
            <a:endParaRPr b="1" i="1" sz="17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Admin is master user of the system because they are main role of the system. Admin grant and maintain the database of the existing user and grant the permissions to users. It over rules all other users.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g1f60d30b343_1_12"/>
          <p:cNvSpPr txBox="1"/>
          <p:nvPr/>
        </p:nvSpPr>
        <p:spPr>
          <a:xfrm>
            <a:off x="582525" y="161125"/>
            <a:ext cx="85614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2.1.3 Hardware Interfaces</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On each System and internet connections there are processes responsible for it. They perform all</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online functions needed for a single banking system. If the systems that hardware (server and user’s system)</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is able to make the banking function properly. In the server there is a master control panel, which maintains and accesses all the systems as a system customers and bank staffs. This hardware has to work in conjunction with the wire or wireless connections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500">
                <a:solidFill>
                  <a:schemeClr val="dk1"/>
                </a:solidFill>
                <a:highlight>
                  <a:srgbClr val="FFFFFF"/>
                </a:highlight>
                <a:latin typeface="Times New Roman"/>
                <a:ea typeface="Times New Roman"/>
                <a:cs typeface="Times New Roman"/>
                <a:sym typeface="Times New Roman"/>
              </a:rPr>
              <a:t>.</a:t>
            </a:r>
            <a:endParaRPr b="1"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2.1.4 Communication Interfaces</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main control of server shall communicate with the customer systems. It shall do so in a safe manner. It can request actions for the online server, but the decision to comply with the request shall remain in the server. Client or customers request the service to (server) admin, who can accept or negate the request and response for that request. In the event of a communication failure individual systems or connections shall remain functional by the server.</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2.1.5 Memory Constraints</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implementation of the internet banking software is constrained by the capabilities of the connections and its application of the software. The master control server in the banking does have the database and user information constraints.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g1f60d30b343_1_50"/>
          <p:cNvSpPr txBox="1"/>
          <p:nvPr/>
        </p:nvSpPr>
        <p:spPr>
          <a:xfrm>
            <a:off x="570125" y="111550"/>
            <a:ext cx="84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02" name="Google Shape;1902;g1f60d30b343_1_50"/>
          <p:cNvSpPr txBox="1"/>
          <p:nvPr/>
        </p:nvSpPr>
        <p:spPr>
          <a:xfrm>
            <a:off x="514325" y="23275"/>
            <a:ext cx="8551800" cy="532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2.1.6 Operations</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Besides the normal behavior of banking related to responding to a browse and request to the servers or admins. New users download the application form of account open and fill that form they submit to nearer branch of same bank. New user can also apply for the internet banking access that request send to admin. Admin clarify the details about the user and provide or grant the access for users. The users can access the service from internet banking; authenticated users will perform the operation of login, browsing, deposit, withdrawn, balance query and transactions. An operation of the admin is managing and controls the information and databases.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500">
                <a:solidFill>
                  <a:schemeClr val="lt2"/>
                </a:solidFill>
                <a:highlight>
                  <a:srgbClr val="FFFFFF"/>
                </a:highlight>
                <a:latin typeface="Times New Roman"/>
                <a:ea typeface="Times New Roman"/>
                <a:cs typeface="Times New Roman"/>
                <a:sym typeface="Times New Roman"/>
              </a:rPr>
              <a:t>2.2 Product Function</a:t>
            </a:r>
            <a:r>
              <a:rPr b="1" lang="en-US" sz="2500">
                <a:solidFill>
                  <a:schemeClr val="lt2"/>
                </a:solidFill>
                <a:highlight>
                  <a:srgbClr val="FFFFFF"/>
                </a:highlight>
                <a:latin typeface="Times New Roman"/>
                <a:ea typeface="Times New Roman"/>
                <a:cs typeface="Times New Roman"/>
                <a:sym typeface="Times New Roman"/>
              </a:rPr>
              <a:t>:</a:t>
            </a:r>
            <a:endParaRPr b="1" sz="25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i="1" lang="en-US" sz="2000">
                <a:solidFill>
                  <a:schemeClr val="lt2"/>
                </a:solidFill>
                <a:highlight>
                  <a:srgbClr val="FFFFFF"/>
                </a:highlight>
                <a:latin typeface="Times New Roman"/>
                <a:ea typeface="Times New Roman"/>
                <a:cs typeface="Times New Roman"/>
                <a:sym typeface="Times New Roman"/>
              </a:rPr>
              <a:t>2.2.1 User Characteristics</a:t>
            </a:r>
            <a:r>
              <a:rPr b="1" lang="en-US" sz="2000">
                <a:solidFill>
                  <a:schemeClr val="lt2"/>
                </a:solidFill>
                <a:highlight>
                  <a:srgbClr val="FFFFFF"/>
                </a:highlight>
                <a:latin typeface="Times New Roman"/>
                <a:ea typeface="Times New Roman"/>
                <a:cs typeface="Times New Roman"/>
                <a:sym typeface="Times New Roman"/>
              </a:rPr>
              <a:t>:</a:t>
            </a:r>
            <a:endParaRPr b="1" sz="2000">
              <a:solidFill>
                <a:schemeClr val="l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typical bank customer will be a person, from the age of 18 and up. There will more than likely be a fairly equal distribution of males and females. The typical customer will probably use the online couple of times a week. The typical customer might not know anything about computers, so their system needs to be very simple and easy to use. The typically customer will probably be a busy person; therefore, they will need to do their transactions as quickly and efficiently as possible. The other user is a bank employee. The bank employee will be a different type of user. The bank Employee is a fairly educated user, who is willing to sacrifice simplicity for functionality. They will use the software daily, for every transaction. This could quite possibly be 30-60 transactions per hour per employee. Due to this frequency of usage stability and speed of this software is incredibly important.</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